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Roboto"/>
      <p:regular r:id="rId29"/>
      <p:bold r:id="rId30"/>
      <p:italic r:id="rId31"/>
      <p:boldItalic r:id="rId32"/>
    </p:embeddedFont>
    <p:embeddedFont>
      <p:font typeface="Arial Black"/>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APDNXy603hVcP2SSRc0zr8jXn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35AB92-65FE-46E6-90A7-05FAEB115183}">
  <a:tblStyle styleId="{3135AB92-65FE-46E6-90A7-05FAEB11518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ArialBlack-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hashtag/expertinsigh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hashtag/expertinsigh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Industri 4.0 | Masa Depan Ekonomi Digital di Indonesia | </a:t>
            </a:r>
            <a:r>
              <a:rPr b="1" i="0" lang="en-ID" sz="1200" u="sng">
                <a:solidFill>
                  <a:schemeClr val="dk1"/>
                </a:solidFill>
                <a:latin typeface="Calibri"/>
                <a:ea typeface="Calibri"/>
                <a:cs typeface="Calibri"/>
                <a:sym typeface="Calibri"/>
                <a:hlinkClick r:id="rId2">
                  <a:extLst>
                    <a:ext uri="{A12FA001-AC4F-418D-AE19-62706E023703}">
                      <ahyp:hlinkClr val="tx"/>
                    </a:ext>
                  </a:extLst>
                </a:hlinkClick>
              </a:rPr>
              <a:t>#ExpertInsights</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Algoritma Data Science School</a:t>
            </a:r>
            <a:endParaRPr/>
          </a:p>
          <a:p>
            <a:pPr indent="0" lvl="0" marL="0" rtl="0" algn="l">
              <a:spcBef>
                <a:spcPts val="0"/>
              </a:spcBef>
              <a:spcAft>
                <a:spcPts val="0"/>
              </a:spcAft>
              <a:buNone/>
            </a:pPr>
            <a:r>
              <a:rPr lang="en-ID"/>
              <a:t>https://www.youtube.com/watch?v=fA-gutuRjnM</a:t>
            </a:r>
            <a:endParaRPr/>
          </a:p>
        </p:txBody>
      </p:sp>
      <p:sp>
        <p:nvSpPr>
          <p:cNvPr id="262" name="Google Shape;2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Industri 4.0 | Masa Depan Ekonomi Digital di Indonesia | </a:t>
            </a:r>
            <a:r>
              <a:rPr b="1" i="0" lang="en-ID" sz="1200" u="sng">
                <a:solidFill>
                  <a:schemeClr val="dk1"/>
                </a:solidFill>
                <a:latin typeface="Calibri"/>
                <a:ea typeface="Calibri"/>
                <a:cs typeface="Calibri"/>
                <a:sym typeface="Calibri"/>
                <a:hlinkClick r:id="rId2">
                  <a:extLst>
                    <a:ext uri="{A12FA001-AC4F-418D-AE19-62706E023703}">
                      <ahyp:hlinkClr val="tx"/>
                    </a:ext>
                  </a:extLst>
                </a:hlinkClick>
              </a:rPr>
              <a:t>#ExpertInsights</a:t>
            </a:r>
            <a:endParaRPr b="1"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Algoritma Data Science School</a:t>
            </a:r>
            <a:endParaRPr/>
          </a:p>
          <a:p>
            <a:pPr indent="0" lvl="0" marL="0" rtl="0" algn="l">
              <a:spcBef>
                <a:spcPts val="0"/>
              </a:spcBef>
              <a:spcAft>
                <a:spcPts val="0"/>
              </a:spcAft>
              <a:buNone/>
            </a:pPr>
            <a:r>
              <a:rPr lang="en-ID"/>
              <a:t>https://www.youtube.com/watch?v=fA-gutuRjnM</a:t>
            </a:r>
            <a:endParaRPr/>
          </a:p>
          <a:p>
            <a:pPr indent="0" lvl="0" marL="0" rtl="0" algn="l">
              <a:spcBef>
                <a:spcPts val="0"/>
              </a:spcBef>
              <a:spcAft>
                <a:spcPts val="0"/>
              </a:spcAft>
              <a:buNone/>
            </a:pPr>
            <a:r>
              <a:t/>
            </a:r>
            <a:endParaRPr/>
          </a:p>
        </p:txBody>
      </p:sp>
      <p:sp>
        <p:nvSpPr>
          <p:cNvPr id="289" name="Google Shape;28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Statistics And Probability Tutorial | Statistics And Probability for Data Science | Edureka</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edureka!</a:t>
            </a:r>
            <a:endParaRPr/>
          </a:p>
          <a:p>
            <a:pPr indent="0" lvl="0" marL="0" rtl="0" algn="l">
              <a:spcBef>
                <a:spcPts val="0"/>
              </a:spcBef>
              <a:spcAft>
                <a:spcPts val="0"/>
              </a:spcAft>
              <a:buNone/>
            </a:pPr>
            <a:r>
              <a:rPr lang="en-ID"/>
              <a:t>https://www.youtube.com/watch?v=XcLO4f1i4Yo</a:t>
            </a:r>
            <a:endParaRPr/>
          </a:p>
        </p:txBody>
      </p:sp>
      <p:sp>
        <p:nvSpPr>
          <p:cNvPr id="350" name="Google Shape;35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Machine Learning vs Statistical Modeling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Cognitive Class</a:t>
            </a:r>
            <a:endParaRPr/>
          </a:p>
          <a:p>
            <a:pPr indent="0" lvl="0" marL="0" marR="0" rtl="0" algn="l">
              <a:lnSpc>
                <a:spcPct val="100000"/>
              </a:lnSpc>
              <a:spcBef>
                <a:spcPts val="0"/>
              </a:spcBef>
              <a:spcAft>
                <a:spcPts val="0"/>
              </a:spcAft>
              <a:buClr>
                <a:schemeClr val="dk1"/>
              </a:buClr>
              <a:buSzPts val="1200"/>
              <a:buFont typeface="Calibri"/>
              <a:buNone/>
            </a:pPr>
            <a:r>
              <a:rPr b="0" i="0" lang="en-ID" sz="1200">
                <a:solidFill>
                  <a:schemeClr val="dk1"/>
                </a:solidFill>
                <a:latin typeface="Calibri"/>
                <a:ea typeface="Calibri"/>
                <a:cs typeface="Calibri"/>
                <a:sym typeface="Calibri"/>
              </a:rPr>
              <a:t>https://www.youtube.com/watch?v=jaI5aheBOi0</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ID" sz="1200">
                <a:solidFill>
                  <a:schemeClr val="dk1"/>
                </a:solidFill>
                <a:latin typeface="Calibri"/>
                <a:ea typeface="Calibri"/>
                <a:cs typeface="Calibri"/>
                <a:sym typeface="Calibri"/>
              </a:rPr>
              <a:t>Additional Source:</a:t>
            </a:r>
            <a:endParaRPr/>
          </a:p>
          <a:p>
            <a:pPr indent="0" lvl="0" marL="0" marR="0" rtl="0" algn="l">
              <a:lnSpc>
                <a:spcPct val="100000"/>
              </a:lnSpc>
              <a:spcBef>
                <a:spcPts val="0"/>
              </a:spcBef>
              <a:spcAft>
                <a:spcPts val="0"/>
              </a:spcAft>
              <a:buClr>
                <a:schemeClr val="dk1"/>
              </a:buClr>
              <a:buSzPts val="1200"/>
              <a:buFont typeface="Calibri"/>
              <a:buNone/>
            </a:pPr>
            <a:r>
              <a:rPr b="0" lang="en-ID"/>
              <a:t>https://www.youtube.com/watch?v=ZqsnZX-p2qs</a:t>
            </a:r>
            <a:endParaRPr/>
          </a:p>
        </p:txBody>
      </p:sp>
      <p:sp>
        <p:nvSpPr>
          <p:cNvPr id="377" name="Google Shape;37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[22min] Google Cloud's Bruno Aziza talks with Cassie Kozyrkov</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Cassie Kozyrkov</a:t>
            </a:r>
            <a:endParaRPr/>
          </a:p>
          <a:p>
            <a:pPr indent="0" lvl="0" marL="0" marR="0" rtl="0" algn="l">
              <a:lnSpc>
                <a:spcPct val="100000"/>
              </a:lnSpc>
              <a:spcBef>
                <a:spcPts val="0"/>
              </a:spcBef>
              <a:spcAft>
                <a:spcPts val="0"/>
              </a:spcAft>
              <a:buClr>
                <a:srgbClr val="000000"/>
              </a:buClr>
              <a:buSzPts val="1200"/>
              <a:buFont typeface="Calibri"/>
              <a:buNone/>
            </a:pPr>
            <a:r>
              <a:rPr b="0" i="0" lang="en-ID" sz="1200" u="none" cap="none" strike="noStrike">
                <a:solidFill>
                  <a:srgbClr val="000000"/>
                </a:solidFill>
                <a:latin typeface="Calibri"/>
                <a:ea typeface="Calibri"/>
                <a:cs typeface="Calibri"/>
                <a:sym typeface="Calibri"/>
              </a:rPr>
              <a:t>https://www.youtube.com/watch?v=RJcel83Cc8o</a:t>
            </a:r>
            <a:endParaRPr/>
          </a:p>
          <a:p>
            <a:pPr indent="0" lvl="0" marL="0" rtl="0" algn="l">
              <a:spcBef>
                <a:spcPts val="0"/>
              </a:spcBef>
              <a:spcAft>
                <a:spcPts val="0"/>
              </a:spcAft>
              <a:buNone/>
            </a:pPr>
            <a:r>
              <a:t/>
            </a:r>
            <a:endParaRPr/>
          </a:p>
        </p:txBody>
      </p:sp>
      <p:sp>
        <p:nvSpPr>
          <p:cNvPr id="394" name="Google Shape;39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https://youtu.be/-nGW83X8_8E</a:t>
            </a:r>
            <a:endParaRPr/>
          </a:p>
        </p:txBody>
      </p:sp>
      <p:sp>
        <p:nvSpPr>
          <p:cNvPr id="101" name="Google Shape;1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ID" sz="1200">
                <a:solidFill>
                  <a:schemeClr val="dk1"/>
                </a:solidFill>
                <a:latin typeface="Calibri"/>
                <a:ea typeface="Calibri"/>
                <a:cs typeface="Calibri"/>
                <a:sym typeface="Calibri"/>
              </a:rPr>
              <a:t>Python adalah Bahasa pemrograman tingkat tinggi dengan dynamic semantics , bersifat object oriented, dan interpretatif. Bahasa pemrograman ini fokus dikembangkan pada keterbacaan bahasa pemrograman. (Sumber: www.python.org). Berikut penjelasan terhadap ringkasan pengertian python di atas:</a:t>
            </a:r>
            <a:endParaRPr/>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1.  </a:t>
            </a:r>
            <a:r>
              <a:rPr b="1" lang="en-ID" sz="1200">
                <a:solidFill>
                  <a:schemeClr val="dk1"/>
                </a:solidFill>
                <a:latin typeface="Calibri"/>
                <a:ea typeface="Calibri"/>
                <a:cs typeface="Calibri"/>
                <a:sym typeface="Calibri"/>
              </a:rPr>
              <a:t>**Bahasa Pemrograman Tingkat Tinggi(High Level Programming)**</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Artinya sintaks kode lebih mudah ditafsirkan oleh manusia. Sebagai contoh, jika Anda ingin menampilkan sesuatu di layar, kita hanya perlu mengetikan fungsi `print()`.</a:t>
            </a:r>
            <a:endParaRPr/>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2.  </a:t>
            </a:r>
            <a:r>
              <a:rPr b="1" lang="en-ID" sz="1200">
                <a:solidFill>
                  <a:schemeClr val="dk1"/>
                </a:solidFill>
                <a:latin typeface="Calibri"/>
                <a:ea typeface="Calibri"/>
                <a:cs typeface="Calibri"/>
                <a:sym typeface="Calibri"/>
              </a:rPr>
              <a:t>**Interpretatif**</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Ini artinya bahasa ini memerlukan intrepeter atau penerjemah. Ini memungkinkan bagi kita untuk menggunakan Bahasa yang lebih mudah kita pahami untuk berkomunikasi dengan mesin daripada kita langsung menggunakan Bahasa mesin untuk memberikan perintah kepadanya. Inilah merupakan keunggulan utama Bahasa pemrograman python.</a:t>
            </a:r>
            <a:endParaRPr/>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3.  </a:t>
            </a:r>
            <a:r>
              <a:rPr b="1" lang="en-ID" sz="1200">
                <a:solidFill>
                  <a:schemeClr val="dk1"/>
                </a:solidFill>
                <a:latin typeface="Calibri"/>
                <a:ea typeface="Calibri"/>
                <a:cs typeface="Calibri"/>
                <a:sym typeface="Calibri"/>
              </a:rPr>
              <a:t>**Object Oriented**</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Ini berarti bahwa bahasa pemrograman ini berorientasi kepada objek. Hal ini membuat Python lebih mudah untuk dikembangkan. Segala sesuatu di Python (List, Dictionary, Class, dan lainnya) dianggap sebagai suatu objek.</a:t>
            </a:r>
            <a:endParaRPr/>
          </a:p>
          <a:p>
            <a:pPr indent="0" lvl="0" marL="0" rtl="0" algn="l">
              <a:spcBef>
                <a:spcPts val="0"/>
              </a:spcBef>
              <a:spcAft>
                <a:spcPts val="0"/>
              </a:spcAft>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4.  </a:t>
            </a:r>
            <a:r>
              <a:rPr b="1" lang="en-ID" sz="1200">
                <a:solidFill>
                  <a:schemeClr val="dk1"/>
                </a:solidFill>
                <a:latin typeface="Calibri"/>
                <a:ea typeface="Calibri"/>
                <a:cs typeface="Calibri"/>
                <a:sym typeface="Calibri"/>
              </a:rPr>
              <a:t>**Dynamic Semantics**</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Python secara otomatis akan menyesuaikan tipe dari suatu variable berdasarkan inputnya. Misal ketika Anda membuat variable `a=5` yang merupakan variable numerik. Maka Anda bisa langsung mengganti nilai `a="Halo"` tanpa megubah tipe variable dari numerik menjadi string terlebih dahulu. Hal ini berbeda dengan Bahasa pemrograman lain yang perlu melakukan deklarasi variable sebelumnya. Konsep tersebut disebut sebagai konsep pemrograman yang statis.</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endParaRPr b="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99" name="Google Shape;49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D" sz="1200">
                <a:solidFill>
                  <a:schemeClr val="dk1"/>
                </a:solidFill>
                <a:latin typeface="Calibri"/>
                <a:ea typeface="Calibri"/>
                <a:cs typeface="Calibri"/>
                <a:sym typeface="Calibri"/>
              </a:rPr>
              <a:t>**1.  Mudah dipahami**</a:t>
            </a:r>
            <a:endParaRPr b="0" sz="1200">
              <a:solidFill>
                <a:schemeClr val="dk1"/>
              </a:solidFill>
              <a:latin typeface="Calibri"/>
              <a:ea typeface="Calibri"/>
              <a:cs typeface="Calibri"/>
              <a:sym typeface="Calibri"/>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0" lang="en-ID" sz="1200">
                <a:solidFill>
                  <a:schemeClr val="dk1"/>
                </a:solidFill>
                <a:latin typeface="Calibri"/>
                <a:ea typeface="Calibri"/>
                <a:cs typeface="Calibri"/>
                <a:sym typeface="Calibri"/>
              </a:rPr>
              <a:t>Python terkenal karena mudahnya Bahasa pemrograman ini karena kemudahan keterbacaanya. Perhatikan ilustrasi pada gambar di bawah ini. Pada gambar tersebut ditampilkan bagaimana perbandingan sintaks kode untuk input “Hello World” bagi tiga Bahasa pemrograman yang berbeda yaitu C++, Java, dan python. Terlihat dengan jelas bahwa python menjadi Bahasa pemrograman yang paling mudah untuk dibaca dan dipahami khususnya bagi programmer pemula. </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0" lang="en-ID" sz="1200">
                <a:solidFill>
                  <a:schemeClr val="dk1"/>
                </a:solidFill>
                <a:latin typeface="Calibri"/>
                <a:ea typeface="Calibri"/>
                <a:cs typeface="Calibri"/>
                <a:sym typeface="Calibri"/>
              </a:rPr>
              <a:t> &lt;table&gt;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&lt;tr&gt;&lt;td&gt;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&lt;img src="python.png"&gt;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&lt;/td&gt;&lt;/tr&gt;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&lt;table&gt;</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**2.  Gratis &amp; Open Source**</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Bahasa pemrograman Python bersifat open source. Akibatnya Bahasa ini dapat kita unduh dan gunakan secara gratis. Selain itu, Bahasa ini dapat dikembangkan oleh semua orang dari berbagai bidang apapun. Sehingga, sampai saat ini, Python menjadi salah satu Bahasa pemrograman yang memiliki library yang sangat lengkap.</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**3.  Dinamis**</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Python memungkinkan penggunanya menggunakan berbagai paradigma pemrograman. Contohnya Anda bisa menggunakan paradigma functional, object oriented, maupun procedural. Inilah yang membuat python menjadi semakin luas digunakan saat ini.</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**4.  Memiliki Library Terlengkap untuk Data Sains**</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Python menjadi Bahasa pemrograman yang paling sering digunakan pada bidang Data Sains. Berikut adalah libray-library python yang digunakan dalam data sains: Numpy, Pandas, MatplotLib, Seaborn, Math, PlotLy, Scikit-Learn, Pythourch, TensorFlow, dll. </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endParaRPr b="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21" name="Google Shape;52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D" sz="1200">
                <a:solidFill>
                  <a:schemeClr val="dk1"/>
                </a:solidFill>
                <a:latin typeface="Calibri"/>
                <a:ea typeface="Calibri"/>
                <a:cs typeface="Calibri"/>
                <a:sym typeface="Calibri"/>
              </a:rPr>
              <a:t>**1.  Mudah dipahami**</a:t>
            </a:r>
            <a:endParaRPr b="0" sz="1200">
              <a:solidFill>
                <a:schemeClr val="dk1"/>
              </a:solidFill>
              <a:latin typeface="Calibri"/>
              <a:ea typeface="Calibri"/>
              <a:cs typeface="Calibri"/>
              <a:sym typeface="Calibri"/>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0" lang="en-ID" sz="1200">
                <a:solidFill>
                  <a:schemeClr val="dk1"/>
                </a:solidFill>
                <a:latin typeface="Calibri"/>
                <a:ea typeface="Calibri"/>
                <a:cs typeface="Calibri"/>
                <a:sym typeface="Calibri"/>
              </a:rPr>
              <a:t>Python terkenal karena mudahnya Bahasa pemrograman ini karena kemudahan keterbacaanya. Perhatikan ilustrasi pada gambar di bawah ini. Pada gambar tersebut ditampilkan bagaimana perbandingan sintaks kode untuk input “Hello World” bagi tiga Bahasa pemrograman yang berbeda yaitu C++, Java, dan python. Terlihat dengan jelas bahwa python menjadi Bahasa pemrograman yang paling mudah untuk dibaca dan dipahami khususnya bagi programmer pemula. </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0" lang="en-ID" sz="1200">
                <a:solidFill>
                  <a:schemeClr val="dk1"/>
                </a:solidFill>
                <a:latin typeface="Calibri"/>
                <a:ea typeface="Calibri"/>
                <a:cs typeface="Calibri"/>
                <a:sym typeface="Calibri"/>
              </a:rPr>
              <a:t> &lt;table&gt;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&lt;tr&gt;&lt;td&gt;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&lt;img src="python.png"&gt;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&lt;/td&gt;&lt;/tr&gt;</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&lt;table&gt;</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**2.  Gratis &amp; Open Source**</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Bahasa pemrograman Python bersifat open source. Akibatnya Bahasa ini dapat kita unduh dan gunakan secara gratis. Selain itu, Bahasa ini dapat dikembangkan oleh semua orang dari berbagai bidang apapun. Sehingga, sampai saat ini, Python menjadi salah satu Bahasa pemrograman yang memiliki library yang sangat lengkap.</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**3.  Dinamis**</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Python memungkinkan penggunanya menggunakan berbagai paradigma pemrograman. Contohnya Anda bisa menggunakan paradigma functional, object oriented, maupun procedural. Inilah yang membuat python menjadi semakin luas digunakan saat ini.</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r>
              <a:rPr b="1" lang="en-ID" sz="1200">
                <a:solidFill>
                  <a:schemeClr val="dk1"/>
                </a:solidFill>
                <a:latin typeface="Calibri"/>
                <a:ea typeface="Calibri"/>
                <a:cs typeface="Calibri"/>
                <a:sym typeface="Calibri"/>
              </a:rPr>
              <a:t>**4.  Memiliki Library Terlengkap untuk Data Sains**</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lang="en-ID" sz="1200">
                <a:solidFill>
                  <a:schemeClr val="dk1"/>
                </a:solidFill>
                <a:latin typeface="Calibri"/>
                <a:ea typeface="Calibri"/>
                <a:cs typeface="Calibri"/>
                <a:sym typeface="Calibri"/>
              </a:rPr>
              <a:t>Python menjadi Bahasa pemrograman yang paling sering digunakan pada bidang Data Sains. Berikut adalah libray-library python yang digunakan dalam data sains: Numpy, Pandas, MatplotLib, Seaborn, Math, PlotLy, Scikit-Learn, Pythourch, TensorFlow, dll. </a:t>
            </a:r>
            <a:endParaRPr/>
          </a:p>
          <a:p>
            <a:pPr indent="0" lvl="0" marL="0" rtl="0" algn="l">
              <a:spcBef>
                <a:spcPts val="0"/>
              </a:spcBef>
              <a:spcAft>
                <a:spcPts val="0"/>
              </a:spcAft>
              <a:buNone/>
            </a:pPr>
            <a:br>
              <a:rPr b="0" lang="en-ID" sz="1200">
                <a:solidFill>
                  <a:schemeClr val="dk1"/>
                </a:solidFill>
                <a:latin typeface="Calibri"/>
                <a:ea typeface="Calibri"/>
                <a:cs typeface="Calibri"/>
                <a:sym typeface="Calibri"/>
              </a:rPr>
            </a:br>
            <a:endParaRPr b="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42" name="Google Shape;54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 Yanuar Nugroho</a:t>
            </a:r>
            <a:endParaRPr/>
          </a:p>
          <a:p>
            <a:pPr indent="0" lvl="0" marL="0" rtl="0" algn="l">
              <a:spcBef>
                <a:spcPts val="0"/>
              </a:spcBef>
              <a:spcAft>
                <a:spcPts val="0"/>
              </a:spcAft>
              <a:buNone/>
            </a:pPr>
            <a:r>
              <a:rPr lang="en-ID"/>
              <a:t>https://youtu.be/-nGW83X8_8E</a:t>
            </a:r>
            <a:endParaRPr/>
          </a:p>
          <a:p>
            <a:pPr indent="0" lvl="0" marL="0" rtl="0" algn="l">
              <a:spcBef>
                <a:spcPts val="0"/>
              </a:spcBef>
              <a:spcAft>
                <a:spcPts val="0"/>
              </a:spcAft>
              <a:buNone/>
            </a:pPr>
            <a:r>
              <a:t/>
            </a:r>
            <a:endParaRPr/>
          </a:p>
        </p:txBody>
      </p:sp>
      <p:sp>
        <p:nvSpPr>
          <p:cNvPr id="123" name="Google Shape;12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ID" sz="1200">
                <a:solidFill>
                  <a:schemeClr val="dk1"/>
                </a:solidFill>
                <a:latin typeface="Calibri"/>
                <a:ea typeface="Calibri"/>
                <a:cs typeface="Calibri"/>
                <a:sym typeface="Calibri"/>
              </a:rPr>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Apa Itu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 CNBC Indonesia</a:t>
            </a:r>
            <a:endParaRPr/>
          </a:p>
          <a:p>
            <a:pPr indent="0" lvl="0" marL="0" rtl="0" algn="l">
              <a:spcBef>
                <a:spcPts val="0"/>
              </a:spcBef>
              <a:spcAft>
                <a:spcPts val="0"/>
              </a:spcAft>
              <a:buNone/>
            </a:pPr>
            <a:r>
              <a:rPr lang="en-ID"/>
              <a:t>https://www.youtube.com/watch?v=XENMOfD-mLs</a:t>
            </a:r>
            <a:endParaRPr/>
          </a:p>
        </p:txBody>
      </p:sp>
      <p:sp>
        <p:nvSpPr>
          <p:cNvPr id="153" name="Google Shape;15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ID" sz="1200">
                <a:solidFill>
                  <a:schemeClr val="dk1"/>
                </a:solidFill>
                <a:latin typeface="Calibri"/>
                <a:ea typeface="Calibri"/>
                <a:cs typeface="Calibri"/>
                <a:sym typeface="Calibri"/>
              </a:rPr>
              <a:t>Source:</a:t>
            </a:r>
            <a:endParaRPr/>
          </a:p>
          <a:p>
            <a:pPr indent="0" lvl="0" marL="0" marR="0" rtl="0" algn="l">
              <a:lnSpc>
                <a:spcPct val="100000"/>
              </a:lnSpc>
              <a:spcBef>
                <a:spcPts val="0"/>
              </a:spcBef>
              <a:spcAft>
                <a:spcPts val="0"/>
              </a:spcAft>
              <a:buClr>
                <a:schemeClr val="dk1"/>
              </a:buClr>
              <a:buSzPts val="1200"/>
              <a:buFont typeface="Calibri"/>
              <a:buNone/>
            </a:pPr>
            <a:r>
              <a:rPr b="1" i="0" lang="en-ID" sz="1200">
                <a:solidFill>
                  <a:schemeClr val="dk1"/>
                </a:solidFill>
                <a:latin typeface="Calibri"/>
                <a:ea typeface="Calibri"/>
                <a:cs typeface="Calibri"/>
                <a:sym typeface="Calibri"/>
              </a:rPr>
              <a:t>Apa Itu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YC : CNBC Indonesia</a:t>
            </a:r>
            <a:endParaRPr/>
          </a:p>
          <a:p>
            <a:pPr indent="0" lvl="0" marL="0" rtl="0" algn="l">
              <a:spcBef>
                <a:spcPts val="0"/>
              </a:spcBef>
              <a:spcAft>
                <a:spcPts val="0"/>
              </a:spcAft>
              <a:buNone/>
            </a:pPr>
            <a:r>
              <a:rPr lang="en-ID"/>
              <a:t>https://www.youtube.com/watch?v=XENMOfD-mLs</a:t>
            </a:r>
            <a:endParaRPr/>
          </a:p>
          <a:p>
            <a:pPr indent="0" lvl="0" marL="0" rtl="0" algn="l">
              <a:spcBef>
                <a:spcPts val="0"/>
              </a:spcBef>
              <a:spcAft>
                <a:spcPts val="0"/>
              </a:spcAft>
              <a:buNone/>
            </a:pPr>
            <a:r>
              <a:t/>
            </a:r>
            <a:endParaRPr/>
          </a:p>
        </p:txBody>
      </p:sp>
      <p:sp>
        <p:nvSpPr>
          <p:cNvPr id="170" name="Google Shape;1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https://youtu.be/-nGW83X8_8E</a:t>
            </a:r>
            <a:endParaRPr/>
          </a:p>
          <a:p>
            <a:pPr indent="0" lvl="0" marL="0" rtl="0" algn="l">
              <a:spcBef>
                <a:spcPts val="0"/>
              </a:spcBef>
              <a:spcAft>
                <a:spcPts val="0"/>
              </a:spcAft>
              <a:buNone/>
            </a:pPr>
            <a:r>
              <a:t/>
            </a:r>
            <a:endParaRPr/>
          </a:p>
        </p:txBody>
      </p:sp>
      <p:sp>
        <p:nvSpPr>
          <p:cNvPr id="191" name="Google Shape;19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https://youtu.be/-nGW83X8_8E</a:t>
            </a:r>
            <a:endParaRPr/>
          </a:p>
          <a:p>
            <a:pPr indent="0" lvl="0" marL="0" rtl="0" algn="l">
              <a:spcBef>
                <a:spcPts val="0"/>
              </a:spcBef>
              <a:spcAft>
                <a:spcPts val="0"/>
              </a:spcAft>
              <a:buNone/>
            </a:pPr>
            <a:r>
              <a:t/>
            </a:r>
            <a:endParaRPr/>
          </a:p>
        </p:txBody>
      </p:sp>
      <p:sp>
        <p:nvSpPr>
          <p:cNvPr id="208" name="Google Shape;20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https://youtu.be/-nGW83X8_8E</a:t>
            </a:r>
            <a:endParaRPr/>
          </a:p>
          <a:p>
            <a:pPr indent="0" lvl="0" marL="0" rtl="0" algn="l">
              <a:spcBef>
                <a:spcPts val="0"/>
              </a:spcBef>
              <a:spcAft>
                <a:spcPts val="0"/>
              </a:spcAft>
              <a:buNone/>
            </a:pPr>
            <a:r>
              <a:t/>
            </a:r>
            <a:endParaRPr/>
          </a:p>
        </p:txBody>
      </p:sp>
      <p:sp>
        <p:nvSpPr>
          <p:cNvPr id="226" name="Google Shape;2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a:t>Source: </a:t>
            </a:r>
            <a:endParaRPr/>
          </a:p>
          <a:p>
            <a:pPr indent="0" lvl="0" marL="0" rtl="0" algn="l">
              <a:spcBef>
                <a:spcPts val="0"/>
              </a:spcBef>
              <a:spcAft>
                <a:spcPts val="0"/>
              </a:spcAft>
              <a:buNone/>
            </a:pPr>
            <a:r>
              <a:rPr b="1" lang="en-ID"/>
              <a:t>NALAR Ep. 17 REVOLUSI INDUSTRI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ID"/>
              <a:t>https://youtu.be/-nGW83X8_8E</a:t>
            </a:r>
            <a:endParaRPr/>
          </a:p>
          <a:p>
            <a:pPr indent="0" lvl="0" marL="0" rtl="0" algn="l">
              <a:spcBef>
                <a:spcPts val="0"/>
              </a:spcBef>
              <a:spcAft>
                <a:spcPts val="0"/>
              </a:spcAft>
              <a:buNone/>
            </a:pPr>
            <a:r>
              <a:t/>
            </a:r>
            <a:endParaRPr/>
          </a:p>
        </p:txBody>
      </p:sp>
      <p:sp>
        <p:nvSpPr>
          <p:cNvPr id="244" name="Google Shape;2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F9FF"/>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5.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51.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37.png"/><Relationship Id="rId13" Type="http://schemas.openxmlformats.org/officeDocument/2006/relationships/image" Target="../media/image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9.png"/><Relationship Id="rId15" Type="http://schemas.openxmlformats.org/officeDocument/2006/relationships/image" Target="../media/image11.png"/><Relationship Id="rId1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5.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s>
</file>

<file path=ppt/slides/_rels/slide1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6.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9.jp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53.png"/><Relationship Id="rId9" Type="http://schemas.openxmlformats.org/officeDocument/2006/relationships/image" Target="../media/image6.png"/><Relationship Id="rId5" Type="http://schemas.openxmlformats.org/officeDocument/2006/relationships/image" Target="../media/image56.png"/><Relationship Id="rId6" Type="http://schemas.openxmlformats.org/officeDocument/2006/relationships/image" Target="../media/image60.png"/><Relationship Id="rId7" Type="http://schemas.openxmlformats.org/officeDocument/2006/relationships/image" Target="../media/image5.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6.png"/><Relationship Id="rId5" Type="http://schemas.openxmlformats.org/officeDocument/2006/relationships/image" Target="../media/image61.png"/><Relationship Id="rId6" Type="http://schemas.openxmlformats.org/officeDocument/2006/relationships/image" Target="../media/image57.png"/><Relationship Id="rId7" Type="http://schemas.openxmlformats.org/officeDocument/2006/relationships/image" Target="../media/image5.png"/><Relationship Id="rId8"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11.png"/><Relationship Id="rId8" Type="http://schemas.openxmlformats.org/officeDocument/2006/relationships/image" Target="../media/image62.pn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4.png"/><Relationship Id="rId13" Type="http://schemas.openxmlformats.org/officeDocument/2006/relationships/image" Target="../media/image11.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10.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2.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5.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33.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988291" y="5621867"/>
            <a:ext cx="37845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D" sz="1800" u="none" cap="none" strike="noStrike">
                <a:solidFill>
                  <a:schemeClr val="dk1"/>
                </a:solidFill>
                <a:latin typeface="Roboto"/>
                <a:ea typeface="Roboto"/>
                <a:cs typeface="Roboto"/>
                <a:sym typeface="Roboto"/>
              </a:rPr>
              <a:t>Joko Eliyanto</a:t>
            </a:r>
            <a:endParaRPr sz="1800">
              <a:solidFill>
                <a:schemeClr val="dk1"/>
              </a:solidFill>
              <a:latin typeface="Roboto"/>
              <a:ea typeface="Roboto"/>
              <a:cs typeface="Roboto"/>
              <a:sym typeface="Roboto"/>
            </a:endParaRPr>
          </a:p>
        </p:txBody>
      </p:sp>
      <p:pic>
        <p:nvPicPr>
          <p:cNvPr id="89" name="Google Shape;89;p1"/>
          <p:cNvPicPr preferRelativeResize="0"/>
          <p:nvPr/>
        </p:nvPicPr>
        <p:blipFill rotWithShape="1">
          <a:blip r:embed="rId3">
            <a:alphaModFix/>
          </a:blip>
          <a:srcRect b="0" l="0" r="0" t="0"/>
          <a:stretch/>
        </p:blipFill>
        <p:spPr>
          <a:xfrm>
            <a:off x="988291" y="957121"/>
            <a:ext cx="4765964" cy="2666106"/>
          </a:xfrm>
          <a:prstGeom prst="rect">
            <a:avLst/>
          </a:prstGeom>
          <a:noFill/>
          <a:ln>
            <a:noFill/>
          </a:ln>
        </p:spPr>
      </p:pic>
      <p:sp>
        <p:nvSpPr>
          <p:cNvPr id="90" name="Google Shape;90;p1"/>
          <p:cNvSpPr txBox="1"/>
          <p:nvPr/>
        </p:nvSpPr>
        <p:spPr>
          <a:xfrm>
            <a:off x="988291" y="3837717"/>
            <a:ext cx="701193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dk1"/>
                </a:solidFill>
                <a:latin typeface="Roboto"/>
                <a:ea typeface="Roboto"/>
                <a:cs typeface="Roboto"/>
                <a:sym typeface="Roboto"/>
              </a:rPr>
              <a:t>Peran Analisis Statistik di</a:t>
            </a:r>
            <a:endParaRPr/>
          </a:p>
          <a:p>
            <a:pPr indent="0" lvl="0" marL="0" marR="0" rtl="0" algn="l">
              <a:spcBef>
                <a:spcPts val="0"/>
              </a:spcBef>
              <a:spcAft>
                <a:spcPts val="0"/>
              </a:spcAft>
              <a:buNone/>
            </a:pPr>
            <a:r>
              <a:rPr b="1" lang="en-ID" sz="3200">
                <a:solidFill>
                  <a:schemeClr val="dk1"/>
                </a:solidFill>
                <a:latin typeface="Roboto"/>
                <a:ea typeface="Roboto"/>
                <a:cs typeface="Roboto"/>
                <a:sym typeface="Roboto"/>
              </a:rPr>
              <a:t>Ekonomi Industri 4.0 </a:t>
            </a:r>
            <a:endParaRPr/>
          </a:p>
          <a:p>
            <a:pPr indent="0" lvl="0" marL="0" marR="0" rtl="0" algn="l">
              <a:spcBef>
                <a:spcPts val="0"/>
              </a:spcBef>
              <a:spcAft>
                <a:spcPts val="0"/>
              </a:spcAft>
              <a:buNone/>
            </a:pPr>
            <a:r>
              <a:rPr b="1" lang="en-ID" sz="3200">
                <a:solidFill>
                  <a:schemeClr val="dk1"/>
                </a:solidFill>
                <a:latin typeface="Roboto"/>
                <a:ea typeface="Roboto"/>
                <a:cs typeface="Roboto"/>
                <a:sym typeface="Roboto"/>
              </a:rPr>
              <a:t>Menggunakan Python Dasar</a:t>
            </a:r>
            <a:endParaRPr sz="3200">
              <a:solidFill>
                <a:schemeClr val="dk1"/>
              </a:solidFill>
              <a:latin typeface="Roboto"/>
              <a:ea typeface="Roboto"/>
              <a:cs typeface="Roboto"/>
              <a:sym typeface="Roboto"/>
            </a:endParaRPr>
          </a:p>
        </p:txBody>
      </p:sp>
      <p:grpSp>
        <p:nvGrpSpPr>
          <p:cNvPr id="91" name="Google Shape;91;p1"/>
          <p:cNvGrpSpPr/>
          <p:nvPr/>
        </p:nvGrpSpPr>
        <p:grpSpPr>
          <a:xfrm>
            <a:off x="7717211" y="334495"/>
            <a:ext cx="4274205" cy="822651"/>
            <a:chOff x="7736542" y="233082"/>
            <a:chExt cx="4285130" cy="824753"/>
          </a:xfrm>
        </p:grpSpPr>
        <p:sp>
          <p:nvSpPr>
            <p:cNvPr id="92" name="Google Shape;92;p1"/>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 name="Google Shape;93;p1"/>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95" name="Google Shape;95;p1"/>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96" name="Google Shape;96;p1"/>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97" name="Google Shape;97;p1"/>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0"/>
          <p:cNvSpPr/>
          <p:nvPr/>
        </p:nvSpPr>
        <p:spPr>
          <a:xfrm>
            <a:off x="0" y="0"/>
            <a:ext cx="12192000" cy="6858000"/>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0"/>
          <p:cNvSpPr/>
          <p:nvPr/>
        </p:nvSpPr>
        <p:spPr>
          <a:xfrm>
            <a:off x="595881" y="2496654"/>
            <a:ext cx="1618674" cy="1765516"/>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0"/>
          <p:cNvSpPr txBox="1"/>
          <p:nvPr/>
        </p:nvSpPr>
        <p:spPr>
          <a:xfrm>
            <a:off x="1799421" y="409568"/>
            <a:ext cx="85931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600">
                <a:solidFill>
                  <a:srgbClr val="B9EBFF"/>
                </a:solidFill>
                <a:latin typeface="Roboto"/>
                <a:ea typeface="Roboto"/>
                <a:cs typeface="Roboto"/>
                <a:sym typeface="Roboto"/>
              </a:rPr>
              <a:t>Ekonomi di Era IR 4.0</a:t>
            </a:r>
            <a:endParaRPr sz="1600">
              <a:solidFill>
                <a:srgbClr val="B9EBFF"/>
              </a:solidFill>
              <a:latin typeface="Roboto"/>
              <a:ea typeface="Roboto"/>
              <a:cs typeface="Roboto"/>
              <a:sym typeface="Roboto"/>
            </a:endParaRPr>
          </a:p>
        </p:txBody>
      </p:sp>
      <p:sp>
        <p:nvSpPr>
          <p:cNvPr id="267" name="Google Shape;267;p10"/>
          <p:cNvSpPr txBox="1"/>
          <p:nvPr/>
        </p:nvSpPr>
        <p:spPr>
          <a:xfrm>
            <a:off x="1799421" y="663552"/>
            <a:ext cx="8593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3200">
                <a:solidFill>
                  <a:schemeClr val="accent1"/>
                </a:solidFill>
                <a:latin typeface="Roboto"/>
                <a:ea typeface="Roboto"/>
                <a:cs typeface="Roboto"/>
                <a:sym typeface="Roboto"/>
              </a:rPr>
              <a:t>DIGITAL ECONOMY</a:t>
            </a:r>
            <a:endParaRPr sz="3200">
              <a:solidFill>
                <a:schemeClr val="accent1"/>
              </a:solidFill>
              <a:latin typeface="Roboto"/>
              <a:ea typeface="Roboto"/>
              <a:cs typeface="Roboto"/>
              <a:sym typeface="Roboto"/>
            </a:endParaRPr>
          </a:p>
        </p:txBody>
      </p:sp>
      <p:pic>
        <p:nvPicPr>
          <p:cNvPr id="268" name="Google Shape;268;p10"/>
          <p:cNvPicPr preferRelativeResize="0"/>
          <p:nvPr/>
        </p:nvPicPr>
        <p:blipFill rotWithShape="1">
          <a:blip r:embed="rId3">
            <a:alphaModFix/>
          </a:blip>
          <a:srcRect b="0" l="0" r="0" t="0"/>
          <a:stretch/>
        </p:blipFill>
        <p:spPr>
          <a:xfrm>
            <a:off x="755446" y="1627795"/>
            <a:ext cx="3176559" cy="3149837"/>
          </a:xfrm>
          <a:prstGeom prst="rect">
            <a:avLst/>
          </a:prstGeom>
          <a:noFill/>
          <a:ln>
            <a:noFill/>
          </a:ln>
        </p:spPr>
      </p:pic>
      <p:sp>
        <p:nvSpPr>
          <p:cNvPr id="269" name="Google Shape;269;p10"/>
          <p:cNvSpPr txBox="1"/>
          <p:nvPr/>
        </p:nvSpPr>
        <p:spPr>
          <a:xfrm>
            <a:off x="862152" y="4968595"/>
            <a:ext cx="270480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Manusia &amp; Device Terkoneksi</a:t>
            </a:r>
            <a:endParaRPr sz="1400">
              <a:solidFill>
                <a:schemeClr val="dk1"/>
              </a:solidFill>
              <a:latin typeface="Roboto"/>
              <a:ea typeface="Roboto"/>
              <a:cs typeface="Roboto"/>
              <a:sym typeface="Roboto"/>
            </a:endParaRPr>
          </a:p>
          <a:p>
            <a:pPr indent="0" lvl="0" marL="0" marR="0" rtl="0" algn="ctr">
              <a:spcBef>
                <a:spcPts val="0"/>
              </a:spcBef>
              <a:spcAft>
                <a:spcPts val="0"/>
              </a:spcAft>
              <a:buNone/>
            </a:pPr>
            <a:r>
              <a:rPr i="1" lang="en-ID" sz="1400">
                <a:solidFill>
                  <a:schemeClr val="dk1"/>
                </a:solidFill>
                <a:latin typeface="Roboto"/>
                <a:ea typeface="Roboto"/>
                <a:cs typeface="Roboto"/>
                <a:sym typeface="Roboto"/>
              </a:rPr>
              <a:t>Hyperconnectivity</a:t>
            </a:r>
            <a:endParaRPr i="1" sz="1400">
              <a:solidFill>
                <a:schemeClr val="dk1"/>
              </a:solidFill>
              <a:latin typeface="Roboto"/>
              <a:ea typeface="Roboto"/>
              <a:cs typeface="Roboto"/>
              <a:sym typeface="Roboto"/>
            </a:endParaRPr>
          </a:p>
        </p:txBody>
      </p:sp>
      <p:sp>
        <p:nvSpPr>
          <p:cNvPr id="270" name="Google Shape;270;p10"/>
          <p:cNvSpPr/>
          <p:nvPr/>
        </p:nvSpPr>
        <p:spPr>
          <a:xfrm>
            <a:off x="4118648" y="2008049"/>
            <a:ext cx="1147482" cy="30777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1" name="Google Shape;271;p10"/>
          <p:cNvPicPr preferRelativeResize="0"/>
          <p:nvPr/>
        </p:nvPicPr>
        <p:blipFill rotWithShape="1">
          <a:blip r:embed="rId4">
            <a:alphaModFix/>
          </a:blip>
          <a:srcRect b="0" l="0" r="0" t="0"/>
          <a:stretch/>
        </p:blipFill>
        <p:spPr>
          <a:xfrm>
            <a:off x="5593976" y="1502311"/>
            <a:ext cx="1331896" cy="1331896"/>
          </a:xfrm>
          <a:prstGeom prst="rect">
            <a:avLst/>
          </a:prstGeom>
          <a:noFill/>
          <a:ln>
            <a:noFill/>
          </a:ln>
        </p:spPr>
      </p:pic>
      <p:sp>
        <p:nvSpPr>
          <p:cNvPr id="272" name="Google Shape;272;p10"/>
          <p:cNvSpPr txBox="1"/>
          <p:nvPr/>
        </p:nvSpPr>
        <p:spPr>
          <a:xfrm>
            <a:off x="4907521" y="2953285"/>
            <a:ext cx="2704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Data</a:t>
            </a:r>
            <a:endParaRPr i="1" sz="1400">
              <a:solidFill>
                <a:schemeClr val="dk1"/>
              </a:solidFill>
              <a:latin typeface="Roboto"/>
              <a:ea typeface="Roboto"/>
              <a:cs typeface="Roboto"/>
              <a:sym typeface="Roboto"/>
            </a:endParaRPr>
          </a:p>
        </p:txBody>
      </p:sp>
      <p:pic>
        <p:nvPicPr>
          <p:cNvPr id="273" name="Google Shape;273;p10"/>
          <p:cNvPicPr preferRelativeResize="0"/>
          <p:nvPr/>
        </p:nvPicPr>
        <p:blipFill rotWithShape="1">
          <a:blip r:embed="rId5">
            <a:alphaModFix/>
          </a:blip>
          <a:srcRect b="0" l="0" r="0" t="0"/>
          <a:stretch/>
        </p:blipFill>
        <p:spPr>
          <a:xfrm>
            <a:off x="9060682" y="1729550"/>
            <a:ext cx="1331897" cy="1331897"/>
          </a:xfrm>
          <a:prstGeom prst="rect">
            <a:avLst/>
          </a:prstGeom>
          <a:noFill/>
          <a:ln>
            <a:noFill/>
          </a:ln>
        </p:spPr>
      </p:pic>
      <p:sp>
        <p:nvSpPr>
          <p:cNvPr id="274" name="Google Shape;274;p10"/>
          <p:cNvSpPr/>
          <p:nvPr/>
        </p:nvSpPr>
        <p:spPr>
          <a:xfrm>
            <a:off x="7380513" y="2034814"/>
            <a:ext cx="1147482" cy="30777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0"/>
          <p:cNvSpPr txBox="1"/>
          <p:nvPr/>
        </p:nvSpPr>
        <p:spPr>
          <a:xfrm>
            <a:off x="8401197" y="3125856"/>
            <a:ext cx="2704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Improve Decision Making</a:t>
            </a:r>
            <a:endParaRPr i="1" sz="1400">
              <a:solidFill>
                <a:schemeClr val="dk1"/>
              </a:solidFill>
              <a:latin typeface="Roboto"/>
              <a:ea typeface="Roboto"/>
              <a:cs typeface="Roboto"/>
              <a:sym typeface="Roboto"/>
            </a:endParaRPr>
          </a:p>
        </p:txBody>
      </p:sp>
      <p:pic>
        <p:nvPicPr>
          <p:cNvPr id="276" name="Google Shape;276;p10"/>
          <p:cNvPicPr preferRelativeResize="0"/>
          <p:nvPr/>
        </p:nvPicPr>
        <p:blipFill rotWithShape="1">
          <a:blip r:embed="rId6">
            <a:alphaModFix/>
          </a:blip>
          <a:srcRect b="0" l="0" r="0" t="0"/>
          <a:stretch/>
        </p:blipFill>
        <p:spPr>
          <a:xfrm>
            <a:off x="9114621" y="3741151"/>
            <a:ext cx="1409943" cy="1409943"/>
          </a:xfrm>
          <a:prstGeom prst="rect">
            <a:avLst/>
          </a:prstGeom>
          <a:noFill/>
          <a:ln>
            <a:noFill/>
          </a:ln>
        </p:spPr>
      </p:pic>
      <p:sp>
        <p:nvSpPr>
          <p:cNvPr id="277" name="Google Shape;277;p10"/>
          <p:cNvSpPr/>
          <p:nvPr/>
        </p:nvSpPr>
        <p:spPr>
          <a:xfrm flipH="1" rot="10800000">
            <a:off x="6176682" y="3478911"/>
            <a:ext cx="2351313" cy="1409944"/>
          </a:xfrm>
          <a:prstGeom prst="bentArrow">
            <a:avLst>
              <a:gd fmla="val 11012" name="adj1"/>
              <a:gd fmla="val 11012" name="adj2"/>
              <a:gd fmla="val 13555" name="adj3"/>
              <a:gd fmla="val 35484"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0"/>
          <p:cNvSpPr txBox="1"/>
          <p:nvPr/>
        </p:nvSpPr>
        <p:spPr>
          <a:xfrm>
            <a:off x="8401197" y="5371519"/>
            <a:ext cx="2704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Customer Behaviour</a:t>
            </a:r>
            <a:endParaRPr sz="1400">
              <a:solidFill>
                <a:schemeClr val="dk1"/>
              </a:solidFill>
              <a:latin typeface="Roboto"/>
              <a:ea typeface="Roboto"/>
              <a:cs typeface="Roboto"/>
              <a:sym typeface="Roboto"/>
            </a:endParaRPr>
          </a:p>
        </p:txBody>
      </p:sp>
      <p:grpSp>
        <p:nvGrpSpPr>
          <p:cNvPr id="279" name="Google Shape;279;p10"/>
          <p:cNvGrpSpPr/>
          <p:nvPr/>
        </p:nvGrpSpPr>
        <p:grpSpPr>
          <a:xfrm>
            <a:off x="9592235" y="134470"/>
            <a:ext cx="2456331" cy="472767"/>
            <a:chOff x="7736542" y="233082"/>
            <a:chExt cx="4285130" cy="824753"/>
          </a:xfrm>
        </p:grpSpPr>
        <p:sp>
          <p:nvSpPr>
            <p:cNvPr id="280" name="Google Shape;280;p10"/>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1" name="Google Shape;281;p10"/>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282" name="Google Shape;282;p10"/>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283" name="Google Shape;283;p10"/>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284" name="Google Shape;284;p10"/>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285" name="Google Shape;285;p10"/>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1"/>
          <p:cNvSpPr/>
          <p:nvPr/>
        </p:nvSpPr>
        <p:spPr>
          <a:xfrm>
            <a:off x="0" y="0"/>
            <a:ext cx="12192000" cy="6858000"/>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11"/>
          <p:cNvSpPr/>
          <p:nvPr/>
        </p:nvSpPr>
        <p:spPr>
          <a:xfrm>
            <a:off x="595881" y="2496654"/>
            <a:ext cx="1618674" cy="1765516"/>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11"/>
          <p:cNvSpPr txBox="1"/>
          <p:nvPr/>
        </p:nvSpPr>
        <p:spPr>
          <a:xfrm>
            <a:off x="1799421" y="409568"/>
            <a:ext cx="859315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600">
                <a:solidFill>
                  <a:srgbClr val="B9EBFF"/>
                </a:solidFill>
                <a:latin typeface="Roboto"/>
                <a:ea typeface="Roboto"/>
                <a:cs typeface="Roboto"/>
                <a:sym typeface="Roboto"/>
              </a:rPr>
              <a:t>Ekonomi di Era IR 4.0</a:t>
            </a:r>
            <a:endParaRPr sz="1600">
              <a:solidFill>
                <a:srgbClr val="B9EBFF"/>
              </a:solidFill>
              <a:latin typeface="Roboto"/>
              <a:ea typeface="Roboto"/>
              <a:cs typeface="Roboto"/>
              <a:sym typeface="Roboto"/>
            </a:endParaRPr>
          </a:p>
        </p:txBody>
      </p:sp>
      <p:sp>
        <p:nvSpPr>
          <p:cNvPr id="294" name="Google Shape;294;p11"/>
          <p:cNvSpPr txBox="1"/>
          <p:nvPr/>
        </p:nvSpPr>
        <p:spPr>
          <a:xfrm>
            <a:off x="1799421" y="663552"/>
            <a:ext cx="8593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3200">
                <a:solidFill>
                  <a:schemeClr val="accent1"/>
                </a:solidFill>
                <a:latin typeface="Roboto"/>
                <a:ea typeface="Roboto"/>
                <a:cs typeface="Roboto"/>
                <a:sym typeface="Roboto"/>
              </a:rPr>
              <a:t>DIGITAL ECONOMY</a:t>
            </a:r>
            <a:endParaRPr sz="3200">
              <a:solidFill>
                <a:schemeClr val="accent1"/>
              </a:solidFill>
              <a:latin typeface="Roboto"/>
              <a:ea typeface="Roboto"/>
              <a:cs typeface="Roboto"/>
              <a:sym typeface="Roboto"/>
            </a:endParaRPr>
          </a:p>
        </p:txBody>
      </p:sp>
      <p:sp>
        <p:nvSpPr>
          <p:cNvPr id="295" name="Google Shape;295;p11"/>
          <p:cNvSpPr txBox="1"/>
          <p:nvPr/>
        </p:nvSpPr>
        <p:spPr>
          <a:xfrm>
            <a:off x="862152" y="5003385"/>
            <a:ext cx="2704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D" sz="1400">
                <a:solidFill>
                  <a:schemeClr val="dk1"/>
                </a:solidFill>
                <a:latin typeface="Roboto"/>
                <a:ea typeface="Roboto"/>
                <a:cs typeface="Roboto"/>
                <a:sym typeface="Roboto"/>
              </a:rPr>
              <a:t>Hyperconnectivity</a:t>
            </a:r>
            <a:endParaRPr i="1" sz="1400">
              <a:solidFill>
                <a:schemeClr val="dk1"/>
              </a:solidFill>
              <a:latin typeface="Roboto"/>
              <a:ea typeface="Roboto"/>
              <a:cs typeface="Roboto"/>
              <a:sym typeface="Roboto"/>
            </a:endParaRPr>
          </a:p>
        </p:txBody>
      </p:sp>
      <p:sp>
        <p:nvSpPr>
          <p:cNvPr id="296" name="Google Shape;296;p11"/>
          <p:cNvSpPr/>
          <p:nvPr/>
        </p:nvSpPr>
        <p:spPr>
          <a:xfrm rot="-1489183">
            <a:off x="4168548" y="2546179"/>
            <a:ext cx="1147482" cy="30777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7" name="Google Shape;297;p11"/>
          <p:cNvPicPr preferRelativeResize="0"/>
          <p:nvPr/>
        </p:nvPicPr>
        <p:blipFill rotWithShape="1">
          <a:blip r:embed="rId3">
            <a:alphaModFix/>
          </a:blip>
          <a:srcRect b="0" l="0" r="0" t="0"/>
          <a:stretch/>
        </p:blipFill>
        <p:spPr>
          <a:xfrm>
            <a:off x="5593976" y="1502311"/>
            <a:ext cx="1331896" cy="1331896"/>
          </a:xfrm>
          <a:prstGeom prst="rect">
            <a:avLst/>
          </a:prstGeom>
          <a:noFill/>
          <a:ln>
            <a:noFill/>
          </a:ln>
        </p:spPr>
      </p:pic>
      <p:sp>
        <p:nvSpPr>
          <p:cNvPr id="298" name="Google Shape;298;p11"/>
          <p:cNvSpPr txBox="1"/>
          <p:nvPr/>
        </p:nvSpPr>
        <p:spPr>
          <a:xfrm>
            <a:off x="4907521" y="2953285"/>
            <a:ext cx="270480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Data</a:t>
            </a:r>
            <a:endParaRPr i="1" sz="1400">
              <a:solidFill>
                <a:schemeClr val="dk1"/>
              </a:solidFill>
              <a:latin typeface="Roboto"/>
              <a:ea typeface="Roboto"/>
              <a:cs typeface="Roboto"/>
              <a:sym typeface="Roboto"/>
            </a:endParaRPr>
          </a:p>
        </p:txBody>
      </p:sp>
      <p:sp>
        <p:nvSpPr>
          <p:cNvPr id="299" name="Google Shape;299;p11"/>
          <p:cNvSpPr/>
          <p:nvPr/>
        </p:nvSpPr>
        <p:spPr>
          <a:xfrm>
            <a:off x="7380513" y="2034814"/>
            <a:ext cx="1147482" cy="307777"/>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1"/>
          <p:cNvSpPr txBox="1"/>
          <p:nvPr/>
        </p:nvSpPr>
        <p:spPr>
          <a:xfrm>
            <a:off x="8292804" y="3091293"/>
            <a:ext cx="270480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Roboto"/>
                <a:ea typeface="Roboto"/>
                <a:cs typeface="Roboto"/>
                <a:sym typeface="Roboto"/>
              </a:rPr>
              <a:t>Realtime</a:t>
            </a:r>
            <a:endParaRPr/>
          </a:p>
          <a:p>
            <a:pPr indent="0" lvl="0" marL="0" marR="0" rtl="0" algn="ctr">
              <a:spcBef>
                <a:spcPts val="0"/>
              </a:spcBef>
              <a:spcAft>
                <a:spcPts val="0"/>
              </a:spcAft>
              <a:buNone/>
            </a:pPr>
            <a:r>
              <a:rPr lang="en-ID" sz="1400">
                <a:solidFill>
                  <a:schemeClr val="dk1"/>
                </a:solidFill>
                <a:latin typeface="Roboto"/>
                <a:ea typeface="Roboto"/>
                <a:cs typeface="Roboto"/>
                <a:sym typeface="Roboto"/>
              </a:rPr>
              <a:t>Dashboard Monitoring</a:t>
            </a:r>
            <a:endParaRPr sz="1400">
              <a:solidFill>
                <a:schemeClr val="dk1"/>
              </a:solidFill>
              <a:latin typeface="Roboto"/>
              <a:ea typeface="Roboto"/>
              <a:cs typeface="Roboto"/>
              <a:sym typeface="Roboto"/>
            </a:endParaRPr>
          </a:p>
        </p:txBody>
      </p:sp>
      <p:pic>
        <p:nvPicPr>
          <p:cNvPr id="301" name="Google Shape;301;p11"/>
          <p:cNvPicPr preferRelativeResize="0"/>
          <p:nvPr/>
        </p:nvPicPr>
        <p:blipFill rotWithShape="1">
          <a:blip r:embed="rId4">
            <a:alphaModFix/>
          </a:blip>
          <a:srcRect b="0" l="0" r="0" t="0"/>
          <a:stretch/>
        </p:blipFill>
        <p:spPr>
          <a:xfrm>
            <a:off x="327848" y="3075548"/>
            <a:ext cx="3899196" cy="1776329"/>
          </a:xfrm>
          <a:prstGeom prst="rect">
            <a:avLst/>
          </a:prstGeom>
          <a:noFill/>
          <a:ln>
            <a:noFill/>
          </a:ln>
        </p:spPr>
      </p:pic>
      <p:pic>
        <p:nvPicPr>
          <p:cNvPr id="302" name="Google Shape;302;p11"/>
          <p:cNvPicPr preferRelativeResize="0"/>
          <p:nvPr/>
        </p:nvPicPr>
        <p:blipFill rotWithShape="1">
          <a:blip r:embed="rId5">
            <a:alphaModFix/>
          </a:blip>
          <a:srcRect b="0" l="0" r="0" t="0"/>
          <a:stretch/>
        </p:blipFill>
        <p:spPr>
          <a:xfrm>
            <a:off x="8982636" y="1626793"/>
            <a:ext cx="1331896" cy="1331896"/>
          </a:xfrm>
          <a:prstGeom prst="rect">
            <a:avLst/>
          </a:prstGeom>
          <a:noFill/>
          <a:ln>
            <a:noFill/>
          </a:ln>
        </p:spPr>
      </p:pic>
      <p:grpSp>
        <p:nvGrpSpPr>
          <p:cNvPr id="303" name="Google Shape;303;p11"/>
          <p:cNvGrpSpPr/>
          <p:nvPr/>
        </p:nvGrpSpPr>
        <p:grpSpPr>
          <a:xfrm>
            <a:off x="9592235" y="134470"/>
            <a:ext cx="2456331" cy="472767"/>
            <a:chOff x="7736542" y="233082"/>
            <a:chExt cx="4285130" cy="824753"/>
          </a:xfrm>
        </p:grpSpPr>
        <p:sp>
          <p:nvSpPr>
            <p:cNvPr id="304" name="Google Shape;304;p11"/>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5" name="Google Shape;305;p11"/>
            <p:cNvPicPr preferRelativeResize="0"/>
            <p:nvPr/>
          </p:nvPicPr>
          <p:blipFill rotWithShape="1">
            <a:blip r:embed="rId6">
              <a:alphaModFix/>
            </a:blip>
            <a:srcRect b="0" l="0" r="0" t="0"/>
            <a:stretch/>
          </p:blipFill>
          <p:spPr>
            <a:xfrm>
              <a:off x="8000230" y="367062"/>
              <a:ext cx="540000" cy="542918"/>
            </a:xfrm>
            <a:prstGeom prst="rect">
              <a:avLst/>
            </a:prstGeom>
            <a:noFill/>
            <a:ln>
              <a:noFill/>
            </a:ln>
          </p:spPr>
        </p:pic>
        <p:pic>
          <p:nvPicPr>
            <p:cNvPr id="306" name="Google Shape;306;p11"/>
            <p:cNvPicPr preferRelativeResize="0"/>
            <p:nvPr/>
          </p:nvPicPr>
          <p:blipFill rotWithShape="1">
            <a:blip r:embed="rId7">
              <a:alphaModFix/>
            </a:blip>
            <a:srcRect b="0" l="0" r="0" t="0"/>
            <a:stretch/>
          </p:blipFill>
          <p:spPr>
            <a:xfrm>
              <a:off x="8737361" y="372211"/>
              <a:ext cx="540000" cy="532620"/>
            </a:xfrm>
            <a:prstGeom prst="rect">
              <a:avLst/>
            </a:prstGeom>
            <a:noFill/>
            <a:ln>
              <a:noFill/>
            </a:ln>
          </p:spPr>
        </p:pic>
        <p:pic>
          <p:nvPicPr>
            <p:cNvPr id="307" name="Google Shape;307;p11"/>
            <p:cNvPicPr preferRelativeResize="0"/>
            <p:nvPr/>
          </p:nvPicPr>
          <p:blipFill rotWithShape="1">
            <a:blip r:embed="rId8">
              <a:alphaModFix/>
            </a:blip>
            <a:srcRect b="0" l="0" r="0" t="0"/>
            <a:stretch/>
          </p:blipFill>
          <p:spPr>
            <a:xfrm>
              <a:off x="9386215" y="319921"/>
              <a:ext cx="648000" cy="637200"/>
            </a:xfrm>
            <a:prstGeom prst="rect">
              <a:avLst/>
            </a:prstGeom>
            <a:noFill/>
            <a:ln>
              <a:noFill/>
            </a:ln>
          </p:spPr>
        </p:pic>
        <p:pic>
          <p:nvPicPr>
            <p:cNvPr id="308" name="Google Shape;308;p11"/>
            <p:cNvPicPr preferRelativeResize="0"/>
            <p:nvPr/>
          </p:nvPicPr>
          <p:blipFill rotWithShape="1">
            <a:blip r:embed="rId9">
              <a:alphaModFix/>
            </a:blip>
            <a:srcRect b="0" l="0" r="0" t="0"/>
            <a:stretch/>
          </p:blipFill>
          <p:spPr>
            <a:xfrm>
              <a:off x="10098926" y="320691"/>
              <a:ext cx="540000" cy="635661"/>
            </a:xfrm>
            <a:prstGeom prst="rect">
              <a:avLst/>
            </a:prstGeom>
            <a:noFill/>
            <a:ln>
              <a:noFill/>
            </a:ln>
          </p:spPr>
        </p:pic>
        <p:pic>
          <p:nvPicPr>
            <p:cNvPr id="309" name="Google Shape;309;p11"/>
            <p:cNvPicPr preferRelativeResize="0"/>
            <p:nvPr/>
          </p:nvPicPr>
          <p:blipFill rotWithShape="1">
            <a:blip r:embed="rId10">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2"/>
          <p:cNvSpPr/>
          <p:nvPr/>
        </p:nvSpPr>
        <p:spPr>
          <a:xfrm>
            <a:off x="0" y="0"/>
            <a:ext cx="12192000" cy="6858000"/>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2"/>
          <p:cNvSpPr/>
          <p:nvPr/>
        </p:nvSpPr>
        <p:spPr>
          <a:xfrm>
            <a:off x="1515035" y="1403911"/>
            <a:ext cx="9300906" cy="4262115"/>
          </a:xfrm>
          <a:prstGeom prst="roundRect">
            <a:avLst>
              <a:gd fmla="val 16667" name="adj"/>
            </a:avLst>
          </a:pr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2"/>
          <p:cNvSpPr/>
          <p:nvPr/>
        </p:nvSpPr>
        <p:spPr>
          <a:xfrm>
            <a:off x="9807388" y="2447365"/>
            <a:ext cx="1618674" cy="1765516"/>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8" name="Google Shape;318;p12"/>
          <p:cNvPicPr preferRelativeResize="0"/>
          <p:nvPr/>
        </p:nvPicPr>
        <p:blipFill rotWithShape="1">
          <a:blip r:embed="rId3">
            <a:alphaModFix/>
          </a:blip>
          <a:srcRect b="0" l="0" r="0" t="0"/>
          <a:stretch/>
        </p:blipFill>
        <p:spPr>
          <a:xfrm>
            <a:off x="3231457" y="1843477"/>
            <a:ext cx="1394013" cy="1394013"/>
          </a:xfrm>
          <a:prstGeom prst="rect">
            <a:avLst/>
          </a:prstGeom>
          <a:noFill/>
          <a:ln>
            <a:noFill/>
          </a:ln>
        </p:spPr>
      </p:pic>
      <p:grpSp>
        <p:nvGrpSpPr>
          <p:cNvPr id="319" name="Google Shape;319;p12"/>
          <p:cNvGrpSpPr/>
          <p:nvPr/>
        </p:nvGrpSpPr>
        <p:grpSpPr>
          <a:xfrm>
            <a:off x="5394532" y="1843477"/>
            <a:ext cx="1394013" cy="1394013"/>
            <a:chOff x="5398993" y="1510551"/>
            <a:chExt cx="1394013" cy="1394013"/>
          </a:xfrm>
        </p:grpSpPr>
        <p:pic>
          <p:nvPicPr>
            <p:cNvPr id="320" name="Google Shape;320;p12"/>
            <p:cNvPicPr preferRelativeResize="0"/>
            <p:nvPr/>
          </p:nvPicPr>
          <p:blipFill rotWithShape="1">
            <a:blip r:embed="rId4">
              <a:alphaModFix/>
            </a:blip>
            <a:srcRect b="0" l="0" r="0" t="0"/>
            <a:stretch/>
          </p:blipFill>
          <p:spPr>
            <a:xfrm>
              <a:off x="5398993" y="1510551"/>
              <a:ext cx="1394013" cy="1394013"/>
            </a:xfrm>
            <a:prstGeom prst="rect">
              <a:avLst/>
            </a:prstGeom>
            <a:noFill/>
            <a:ln>
              <a:noFill/>
            </a:ln>
          </p:spPr>
        </p:pic>
        <p:sp>
          <p:nvSpPr>
            <p:cNvPr id="321" name="Google Shape;321;p12"/>
            <p:cNvSpPr/>
            <p:nvPr/>
          </p:nvSpPr>
          <p:spPr>
            <a:xfrm>
              <a:off x="5822575" y="1945341"/>
              <a:ext cx="546847" cy="546847"/>
            </a:xfrm>
            <a:prstGeom prst="ellipse">
              <a:avLst/>
            </a:prstGeom>
            <a:solidFill>
              <a:srgbClr val="E433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1200">
                  <a:solidFill>
                    <a:schemeClr val="lt1"/>
                  </a:solidFill>
                  <a:latin typeface="Calibri"/>
                  <a:ea typeface="Calibri"/>
                  <a:cs typeface="Calibri"/>
                  <a:sym typeface="Calibri"/>
                </a:rPr>
                <a:t>ML</a:t>
              </a:r>
              <a:endParaRPr b="1" sz="1200">
                <a:solidFill>
                  <a:schemeClr val="lt1"/>
                </a:solidFill>
                <a:latin typeface="Calibri"/>
                <a:ea typeface="Calibri"/>
                <a:cs typeface="Calibri"/>
                <a:sym typeface="Calibri"/>
              </a:endParaRPr>
            </a:p>
          </p:txBody>
        </p:sp>
      </p:grpSp>
      <p:grpSp>
        <p:nvGrpSpPr>
          <p:cNvPr id="322" name="Google Shape;322;p12"/>
          <p:cNvGrpSpPr/>
          <p:nvPr/>
        </p:nvGrpSpPr>
        <p:grpSpPr>
          <a:xfrm>
            <a:off x="7427586" y="1668972"/>
            <a:ext cx="1765516" cy="1765516"/>
            <a:chOff x="7427586" y="1668972"/>
            <a:chExt cx="1765516" cy="1765516"/>
          </a:xfrm>
        </p:grpSpPr>
        <p:pic>
          <p:nvPicPr>
            <p:cNvPr id="323" name="Google Shape;323;p12"/>
            <p:cNvPicPr preferRelativeResize="0"/>
            <p:nvPr/>
          </p:nvPicPr>
          <p:blipFill rotWithShape="1">
            <a:blip r:embed="rId5">
              <a:alphaModFix/>
            </a:blip>
            <a:srcRect b="0" l="0" r="0" t="0"/>
            <a:stretch/>
          </p:blipFill>
          <p:spPr>
            <a:xfrm>
              <a:off x="7427586" y="1668972"/>
              <a:ext cx="1765516" cy="1765516"/>
            </a:xfrm>
            <a:prstGeom prst="rect">
              <a:avLst/>
            </a:prstGeom>
            <a:noFill/>
            <a:ln>
              <a:noFill/>
            </a:ln>
          </p:spPr>
        </p:pic>
        <p:sp>
          <p:nvSpPr>
            <p:cNvPr id="324" name="Google Shape;324;p12"/>
            <p:cNvSpPr/>
            <p:nvPr/>
          </p:nvSpPr>
          <p:spPr>
            <a:xfrm>
              <a:off x="8051403" y="2292749"/>
              <a:ext cx="517881" cy="51788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1200">
                  <a:solidFill>
                    <a:schemeClr val="lt1"/>
                  </a:solidFill>
                  <a:latin typeface="Calibri"/>
                  <a:ea typeface="Calibri"/>
                  <a:cs typeface="Calibri"/>
                  <a:sym typeface="Calibri"/>
                </a:rPr>
                <a:t>DS</a:t>
              </a:r>
              <a:endParaRPr b="1" sz="1200">
                <a:solidFill>
                  <a:schemeClr val="lt1"/>
                </a:solidFill>
                <a:latin typeface="Calibri"/>
                <a:ea typeface="Calibri"/>
                <a:cs typeface="Calibri"/>
                <a:sym typeface="Calibri"/>
              </a:endParaRPr>
            </a:p>
          </p:txBody>
        </p:sp>
      </p:grpSp>
      <p:sp>
        <p:nvSpPr>
          <p:cNvPr id="325" name="Google Shape;325;p12"/>
          <p:cNvSpPr/>
          <p:nvPr/>
        </p:nvSpPr>
        <p:spPr>
          <a:xfrm>
            <a:off x="595881" y="2496654"/>
            <a:ext cx="1618674" cy="1765516"/>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6" name="Google Shape;326;p12"/>
          <p:cNvGrpSpPr/>
          <p:nvPr/>
        </p:nvGrpSpPr>
        <p:grpSpPr>
          <a:xfrm>
            <a:off x="2999072" y="3645290"/>
            <a:ext cx="1505805" cy="1505805"/>
            <a:chOff x="2999072" y="3645290"/>
            <a:chExt cx="1505805" cy="1505805"/>
          </a:xfrm>
        </p:grpSpPr>
        <p:pic>
          <p:nvPicPr>
            <p:cNvPr id="327" name="Google Shape;327;p12"/>
            <p:cNvPicPr preferRelativeResize="0"/>
            <p:nvPr/>
          </p:nvPicPr>
          <p:blipFill rotWithShape="1">
            <a:blip r:embed="rId6">
              <a:alphaModFix/>
            </a:blip>
            <a:srcRect b="0" l="0" r="0" t="0"/>
            <a:stretch/>
          </p:blipFill>
          <p:spPr>
            <a:xfrm>
              <a:off x="2999072" y="3645290"/>
              <a:ext cx="1505805" cy="1505805"/>
            </a:xfrm>
            <a:prstGeom prst="rect">
              <a:avLst/>
            </a:prstGeom>
            <a:noFill/>
            <a:ln>
              <a:noFill/>
            </a:ln>
          </p:spPr>
        </p:pic>
        <p:sp>
          <p:nvSpPr>
            <p:cNvPr id="328" name="Google Shape;328;p12"/>
            <p:cNvSpPr/>
            <p:nvPr/>
          </p:nvSpPr>
          <p:spPr>
            <a:xfrm>
              <a:off x="3980241" y="4500669"/>
              <a:ext cx="517881" cy="517881"/>
            </a:xfrm>
            <a:prstGeom prst="ellipse">
              <a:avLst/>
            </a:prstGeom>
            <a:solidFill>
              <a:srgbClr val="B9E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1200">
                  <a:solidFill>
                    <a:schemeClr val="lt1"/>
                  </a:solidFill>
                  <a:latin typeface="Calibri"/>
                  <a:ea typeface="Calibri"/>
                  <a:cs typeface="Calibri"/>
                  <a:sym typeface="Calibri"/>
                </a:rPr>
                <a:t>DB</a:t>
              </a:r>
              <a:endParaRPr b="1" sz="1200">
                <a:solidFill>
                  <a:schemeClr val="lt1"/>
                </a:solidFill>
                <a:latin typeface="Calibri"/>
                <a:ea typeface="Calibri"/>
                <a:cs typeface="Calibri"/>
                <a:sym typeface="Calibri"/>
              </a:endParaRPr>
            </a:p>
          </p:txBody>
        </p:sp>
      </p:grpSp>
      <p:grpSp>
        <p:nvGrpSpPr>
          <p:cNvPr id="329" name="Google Shape;329;p12"/>
          <p:cNvGrpSpPr/>
          <p:nvPr/>
        </p:nvGrpSpPr>
        <p:grpSpPr>
          <a:xfrm>
            <a:off x="5324480" y="3579628"/>
            <a:ext cx="1601280" cy="1540654"/>
            <a:chOff x="5324480" y="3579628"/>
            <a:chExt cx="1601280" cy="1540654"/>
          </a:xfrm>
        </p:grpSpPr>
        <p:pic>
          <p:nvPicPr>
            <p:cNvPr id="330" name="Google Shape;330;p12"/>
            <p:cNvPicPr preferRelativeResize="0"/>
            <p:nvPr/>
          </p:nvPicPr>
          <p:blipFill rotWithShape="1">
            <a:blip r:embed="rId7">
              <a:alphaModFix/>
            </a:blip>
            <a:srcRect b="0" l="0" r="0" t="0"/>
            <a:stretch/>
          </p:blipFill>
          <p:spPr>
            <a:xfrm>
              <a:off x="5324480" y="3726269"/>
              <a:ext cx="1394013" cy="1394013"/>
            </a:xfrm>
            <a:prstGeom prst="rect">
              <a:avLst/>
            </a:prstGeom>
            <a:noFill/>
            <a:ln>
              <a:noFill/>
            </a:ln>
          </p:spPr>
        </p:pic>
        <p:sp>
          <p:nvSpPr>
            <p:cNvPr id="331" name="Google Shape;331;p12"/>
            <p:cNvSpPr/>
            <p:nvPr/>
          </p:nvSpPr>
          <p:spPr>
            <a:xfrm>
              <a:off x="6407879" y="3579628"/>
              <a:ext cx="517881" cy="517881"/>
            </a:xfrm>
            <a:prstGeom prst="ellipse">
              <a:avLst/>
            </a:prstGeom>
            <a:solidFill>
              <a:srgbClr val="50B6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1100">
                  <a:solidFill>
                    <a:schemeClr val="lt1"/>
                  </a:solidFill>
                  <a:latin typeface="Calibri"/>
                  <a:ea typeface="Calibri"/>
                  <a:cs typeface="Calibri"/>
                  <a:sym typeface="Calibri"/>
                </a:rPr>
                <a:t>DV</a:t>
              </a:r>
              <a:endParaRPr b="1" sz="1100">
                <a:solidFill>
                  <a:schemeClr val="lt1"/>
                </a:solidFill>
                <a:latin typeface="Calibri"/>
                <a:ea typeface="Calibri"/>
                <a:cs typeface="Calibri"/>
                <a:sym typeface="Calibri"/>
              </a:endParaRPr>
            </a:p>
          </p:txBody>
        </p:sp>
      </p:grpSp>
      <p:grpSp>
        <p:nvGrpSpPr>
          <p:cNvPr id="332" name="Google Shape;332;p12"/>
          <p:cNvGrpSpPr/>
          <p:nvPr/>
        </p:nvGrpSpPr>
        <p:grpSpPr>
          <a:xfrm>
            <a:off x="7538096" y="3726269"/>
            <a:ext cx="1479758" cy="1663998"/>
            <a:chOff x="7538096" y="3726269"/>
            <a:chExt cx="1479758" cy="1663998"/>
          </a:xfrm>
        </p:grpSpPr>
        <p:pic>
          <p:nvPicPr>
            <p:cNvPr id="333" name="Google Shape;333;p12"/>
            <p:cNvPicPr preferRelativeResize="0"/>
            <p:nvPr/>
          </p:nvPicPr>
          <p:blipFill rotWithShape="1">
            <a:blip r:embed="rId8">
              <a:alphaModFix/>
            </a:blip>
            <a:srcRect b="0" l="0" r="0" t="0"/>
            <a:stretch/>
          </p:blipFill>
          <p:spPr>
            <a:xfrm>
              <a:off x="7538096" y="3726269"/>
              <a:ext cx="1479758" cy="1479758"/>
            </a:xfrm>
            <a:prstGeom prst="rect">
              <a:avLst/>
            </a:prstGeom>
            <a:noFill/>
            <a:ln>
              <a:noFill/>
            </a:ln>
          </p:spPr>
        </p:pic>
        <p:sp>
          <p:nvSpPr>
            <p:cNvPr id="334" name="Google Shape;334;p12"/>
            <p:cNvSpPr/>
            <p:nvPr/>
          </p:nvSpPr>
          <p:spPr>
            <a:xfrm>
              <a:off x="7659948" y="4872386"/>
              <a:ext cx="517881" cy="517881"/>
            </a:xfrm>
            <a:prstGeom prst="ellipse">
              <a:avLst/>
            </a:prstGeom>
            <a:solidFill>
              <a:srgbClr val="489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1050">
                  <a:solidFill>
                    <a:schemeClr val="lt1"/>
                  </a:solidFill>
                  <a:latin typeface="Calibri"/>
                  <a:ea typeface="Calibri"/>
                  <a:cs typeface="Calibri"/>
                  <a:sym typeface="Calibri"/>
                </a:rPr>
                <a:t>MT</a:t>
              </a:r>
              <a:endParaRPr b="1" sz="1050">
                <a:solidFill>
                  <a:schemeClr val="lt1"/>
                </a:solidFill>
                <a:latin typeface="Calibri"/>
                <a:ea typeface="Calibri"/>
                <a:cs typeface="Calibri"/>
                <a:sym typeface="Calibri"/>
              </a:endParaRPr>
            </a:p>
          </p:txBody>
        </p:sp>
      </p:grpSp>
      <p:pic>
        <p:nvPicPr>
          <p:cNvPr id="335" name="Google Shape;335;p12"/>
          <p:cNvPicPr preferRelativeResize="0"/>
          <p:nvPr/>
        </p:nvPicPr>
        <p:blipFill rotWithShape="1">
          <a:blip r:embed="rId9">
            <a:alphaModFix/>
          </a:blip>
          <a:srcRect b="0" l="0" r="0" t="0"/>
          <a:stretch/>
        </p:blipFill>
        <p:spPr>
          <a:xfrm>
            <a:off x="10151378" y="2633846"/>
            <a:ext cx="1213460" cy="1213460"/>
          </a:xfrm>
          <a:prstGeom prst="rect">
            <a:avLst/>
          </a:prstGeom>
          <a:noFill/>
          <a:ln>
            <a:noFill/>
          </a:ln>
        </p:spPr>
      </p:pic>
      <p:sp>
        <p:nvSpPr>
          <p:cNvPr id="336" name="Google Shape;336;p12"/>
          <p:cNvSpPr txBox="1"/>
          <p:nvPr/>
        </p:nvSpPr>
        <p:spPr>
          <a:xfrm>
            <a:off x="904914" y="3948621"/>
            <a:ext cx="115509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000">
                <a:solidFill>
                  <a:schemeClr val="dk1"/>
                </a:solidFill>
                <a:latin typeface="Calibri"/>
                <a:ea typeface="Calibri"/>
                <a:cs typeface="Calibri"/>
                <a:sym typeface="Calibri"/>
              </a:rPr>
              <a:t>Statistical Analysis</a:t>
            </a:r>
            <a:endParaRPr sz="1000">
              <a:solidFill>
                <a:schemeClr val="dk1"/>
              </a:solidFill>
              <a:latin typeface="Calibri"/>
              <a:ea typeface="Calibri"/>
              <a:cs typeface="Calibri"/>
              <a:sym typeface="Calibri"/>
            </a:endParaRPr>
          </a:p>
        </p:txBody>
      </p:sp>
      <p:sp>
        <p:nvSpPr>
          <p:cNvPr id="337" name="Google Shape;337;p12"/>
          <p:cNvSpPr txBox="1"/>
          <p:nvPr/>
        </p:nvSpPr>
        <p:spPr>
          <a:xfrm>
            <a:off x="10282778" y="3696709"/>
            <a:ext cx="115509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000">
                <a:solidFill>
                  <a:schemeClr val="dk1"/>
                </a:solidFill>
                <a:latin typeface="Calibri"/>
                <a:ea typeface="Calibri"/>
                <a:cs typeface="Calibri"/>
                <a:sym typeface="Calibri"/>
              </a:rPr>
              <a:t>Mathematics</a:t>
            </a:r>
            <a:endParaRPr sz="1000">
              <a:solidFill>
                <a:schemeClr val="dk1"/>
              </a:solidFill>
              <a:latin typeface="Calibri"/>
              <a:ea typeface="Calibri"/>
              <a:cs typeface="Calibri"/>
              <a:sym typeface="Calibri"/>
            </a:endParaRPr>
          </a:p>
        </p:txBody>
      </p:sp>
      <p:pic>
        <p:nvPicPr>
          <p:cNvPr id="338" name="Google Shape;338;p12"/>
          <p:cNvPicPr preferRelativeResize="0"/>
          <p:nvPr/>
        </p:nvPicPr>
        <p:blipFill rotWithShape="1">
          <a:blip r:embed="rId10">
            <a:alphaModFix/>
          </a:blip>
          <a:srcRect b="0" l="0" r="0" t="0"/>
          <a:stretch/>
        </p:blipFill>
        <p:spPr>
          <a:xfrm>
            <a:off x="856261" y="2629364"/>
            <a:ext cx="1317548" cy="1317548"/>
          </a:xfrm>
          <a:prstGeom prst="rect">
            <a:avLst/>
          </a:prstGeom>
          <a:noFill/>
          <a:ln>
            <a:noFill/>
          </a:ln>
        </p:spPr>
      </p:pic>
      <p:sp>
        <p:nvSpPr>
          <p:cNvPr id="339" name="Google Shape;339;p12"/>
          <p:cNvSpPr txBox="1"/>
          <p:nvPr/>
        </p:nvSpPr>
        <p:spPr>
          <a:xfrm>
            <a:off x="1799421" y="409568"/>
            <a:ext cx="8593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3200">
                <a:solidFill>
                  <a:schemeClr val="accent1"/>
                </a:solidFill>
                <a:latin typeface="Roboto"/>
                <a:ea typeface="Roboto"/>
                <a:cs typeface="Roboto"/>
                <a:sym typeface="Roboto"/>
              </a:rPr>
              <a:t>Topic yang Trend di Era IR 4.0*</a:t>
            </a:r>
            <a:endParaRPr sz="3200">
              <a:solidFill>
                <a:schemeClr val="accent1"/>
              </a:solidFill>
              <a:latin typeface="Roboto"/>
              <a:ea typeface="Roboto"/>
              <a:cs typeface="Roboto"/>
              <a:sym typeface="Roboto"/>
            </a:endParaRPr>
          </a:p>
        </p:txBody>
      </p:sp>
      <p:grpSp>
        <p:nvGrpSpPr>
          <p:cNvPr id="340" name="Google Shape;340;p12"/>
          <p:cNvGrpSpPr/>
          <p:nvPr/>
        </p:nvGrpSpPr>
        <p:grpSpPr>
          <a:xfrm>
            <a:off x="9592235" y="134470"/>
            <a:ext cx="2456331" cy="472767"/>
            <a:chOff x="7736542" y="233082"/>
            <a:chExt cx="4285130" cy="824753"/>
          </a:xfrm>
        </p:grpSpPr>
        <p:sp>
          <p:nvSpPr>
            <p:cNvPr id="341" name="Google Shape;341;p12"/>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2" name="Google Shape;342;p12"/>
            <p:cNvPicPr preferRelativeResize="0"/>
            <p:nvPr/>
          </p:nvPicPr>
          <p:blipFill rotWithShape="1">
            <a:blip r:embed="rId11">
              <a:alphaModFix/>
            </a:blip>
            <a:srcRect b="0" l="0" r="0" t="0"/>
            <a:stretch/>
          </p:blipFill>
          <p:spPr>
            <a:xfrm>
              <a:off x="8000230" y="367062"/>
              <a:ext cx="540000" cy="542918"/>
            </a:xfrm>
            <a:prstGeom prst="rect">
              <a:avLst/>
            </a:prstGeom>
            <a:noFill/>
            <a:ln>
              <a:noFill/>
            </a:ln>
          </p:spPr>
        </p:pic>
        <p:pic>
          <p:nvPicPr>
            <p:cNvPr id="343" name="Google Shape;343;p12"/>
            <p:cNvPicPr preferRelativeResize="0"/>
            <p:nvPr/>
          </p:nvPicPr>
          <p:blipFill rotWithShape="1">
            <a:blip r:embed="rId12">
              <a:alphaModFix/>
            </a:blip>
            <a:srcRect b="0" l="0" r="0" t="0"/>
            <a:stretch/>
          </p:blipFill>
          <p:spPr>
            <a:xfrm>
              <a:off x="8737361" y="372211"/>
              <a:ext cx="540000" cy="532620"/>
            </a:xfrm>
            <a:prstGeom prst="rect">
              <a:avLst/>
            </a:prstGeom>
            <a:noFill/>
            <a:ln>
              <a:noFill/>
            </a:ln>
          </p:spPr>
        </p:pic>
        <p:pic>
          <p:nvPicPr>
            <p:cNvPr id="344" name="Google Shape;344;p12"/>
            <p:cNvPicPr preferRelativeResize="0"/>
            <p:nvPr/>
          </p:nvPicPr>
          <p:blipFill rotWithShape="1">
            <a:blip r:embed="rId13">
              <a:alphaModFix/>
            </a:blip>
            <a:srcRect b="0" l="0" r="0" t="0"/>
            <a:stretch/>
          </p:blipFill>
          <p:spPr>
            <a:xfrm>
              <a:off x="9386215" y="319921"/>
              <a:ext cx="648000" cy="637200"/>
            </a:xfrm>
            <a:prstGeom prst="rect">
              <a:avLst/>
            </a:prstGeom>
            <a:noFill/>
            <a:ln>
              <a:noFill/>
            </a:ln>
          </p:spPr>
        </p:pic>
        <p:pic>
          <p:nvPicPr>
            <p:cNvPr id="345" name="Google Shape;345;p12"/>
            <p:cNvPicPr preferRelativeResize="0"/>
            <p:nvPr/>
          </p:nvPicPr>
          <p:blipFill rotWithShape="1">
            <a:blip r:embed="rId14">
              <a:alphaModFix/>
            </a:blip>
            <a:srcRect b="0" l="0" r="0" t="0"/>
            <a:stretch/>
          </p:blipFill>
          <p:spPr>
            <a:xfrm>
              <a:off x="10098926" y="320691"/>
              <a:ext cx="540000" cy="635661"/>
            </a:xfrm>
            <a:prstGeom prst="rect">
              <a:avLst/>
            </a:prstGeom>
            <a:noFill/>
            <a:ln>
              <a:noFill/>
            </a:ln>
          </p:spPr>
        </p:pic>
        <p:pic>
          <p:nvPicPr>
            <p:cNvPr id="346" name="Google Shape;346;p12"/>
            <p:cNvPicPr preferRelativeResize="0"/>
            <p:nvPr/>
          </p:nvPicPr>
          <p:blipFill rotWithShape="1">
            <a:blip r:embed="rId15">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3"/>
          <p:cNvSpPr/>
          <p:nvPr/>
        </p:nvSpPr>
        <p:spPr>
          <a:xfrm>
            <a:off x="0" y="0"/>
            <a:ext cx="12192000" cy="6858000"/>
          </a:xfrm>
          <a:prstGeom prst="rect">
            <a:avLst/>
          </a:prstGeom>
          <a:solidFill>
            <a:srgbClr val="E6F9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3"/>
          <p:cNvSpPr/>
          <p:nvPr/>
        </p:nvSpPr>
        <p:spPr>
          <a:xfrm>
            <a:off x="614363" y="1559721"/>
            <a:ext cx="2571750" cy="444341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13"/>
          <p:cNvSpPr/>
          <p:nvPr/>
        </p:nvSpPr>
        <p:spPr>
          <a:xfrm>
            <a:off x="3450431" y="1559720"/>
            <a:ext cx="2571750" cy="4443413"/>
          </a:xfrm>
          <a:prstGeom prst="rect">
            <a:avLst/>
          </a:prstGeom>
          <a:solidFill>
            <a:schemeClr val="accent6"/>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3"/>
          <p:cNvSpPr/>
          <p:nvPr/>
        </p:nvSpPr>
        <p:spPr>
          <a:xfrm>
            <a:off x="6253161" y="1559719"/>
            <a:ext cx="2571750" cy="4443413"/>
          </a:xfrm>
          <a:prstGeom prst="rect">
            <a:avLst/>
          </a:prstGeom>
          <a:solidFill>
            <a:schemeClr val="accent2"/>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13"/>
          <p:cNvSpPr/>
          <p:nvPr/>
        </p:nvSpPr>
        <p:spPr>
          <a:xfrm>
            <a:off x="9067799" y="1566864"/>
            <a:ext cx="2571750" cy="4443413"/>
          </a:xfrm>
          <a:prstGeom prst="rect">
            <a:avLst/>
          </a:prstGeom>
          <a:solidFill>
            <a:srgbClr val="C416BC"/>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2800"/>
              <a:buFont typeface="Roboto"/>
              <a:buNone/>
            </a:pPr>
            <a:r>
              <a:rPr b="1" lang="en-ID" sz="2800">
                <a:solidFill>
                  <a:srgbClr val="0070C0"/>
                </a:solidFill>
                <a:latin typeface="Roboto"/>
                <a:ea typeface="Roboto"/>
                <a:cs typeface="Roboto"/>
                <a:sym typeface="Roboto"/>
              </a:rPr>
              <a:t>Statistics Role in Data Science </a:t>
            </a:r>
            <a:endParaRPr b="1" sz="2800">
              <a:solidFill>
                <a:srgbClr val="0070C0"/>
              </a:solidFill>
              <a:latin typeface="Roboto"/>
              <a:ea typeface="Roboto"/>
              <a:cs typeface="Roboto"/>
              <a:sym typeface="Roboto"/>
            </a:endParaRPr>
          </a:p>
        </p:txBody>
      </p:sp>
      <p:sp>
        <p:nvSpPr>
          <p:cNvPr id="358" name="Google Shape;358;p13"/>
          <p:cNvSpPr txBox="1"/>
          <p:nvPr/>
        </p:nvSpPr>
        <p:spPr>
          <a:xfrm>
            <a:off x="4004264" y="6271539"/>
            <a:ext cx="4497793" cy="53625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59" name="Google Shape;359;p13"/>
          <p:cNvSpPr/>
          <p:nvPr/>
        </p:nvSpPr>
        <p:spPr>
          <a:xfrm>
            <a:off x="1056738" y="5291136"/>
            <a:ext cx="17260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800">
                <a:solidFill>
                  <a:schemeClr val="lt1"/>
                </a:solidFill>
                <a:latin typeface="Calibri"/>
                <a:ea typeface="Calibri"/>
                <a:cs typeface="Calibri"/>
                <a:sym typeface="Calibri"/>
              </a:rPr>
              <a:t>Teknik Sampling</a:t>
            </a:r>
            <a:endParaRPr/>
          </a:p>
        </p:txBody>
      </p:sp>
      <p:sp>
        <p:nvSpPr>
          <p:cNvPr id="360" name="Google Shape;360;p13"/>
          <p:cNvSpPr/>
          <p:nvPr/>
        </p:nvSpPr>
        <p:spPr>
          <a:xfrm>
            <a:off x="3655364" y="5291136"/>
            <a:ext cx="2152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800">
                <a:solidFill>
                  <a:schemeClr val="lt1"/>
                </a:solidFill>
                <a:latin typeface="Calibri"/>
                <a:ea typeface="Calibri"/>
                <a:cs typeface="Calibri"/>
                <a:sym typeface="Calibri"/>
              </a:rPr>
              <a:t>Descriptive Statistics</a:t>
            </a:r>
            <a:endParaRPr/>
          </a:p>
        </p:txBody>
      </p:sp>
      <p:sp>
        <p:nvSpPr>
          <p:cNvPr id="361" name="Google Shape;361;p13"/>
          <p:cNvSpPr/>
          <p:nvPr/>
        </p:nvSpPr>
        <p:spPr>
          <a:xfrm>
            <a:off x="6947166" y="5298281"/>
            <a:ext cx="12286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800">
                <a:solidFill>
                  <a:schemeClr val="lt1"/>
                </a:solidFill>
                <a:latin typeface="Calibri"/>
                <a:ea typeface="Calibri"/>
                <a:cs typeface="Calibri"/>
                <a:sym typeface="Calibri"/>
              </a:rPr>
              <a:t>Probability</a:t>
            </a:r>
            <a:endParaRPr/>
          </a:p>
        </p:txBody>
      </p:sp>
      <p:sp>
        <p:nvSpPr>
          <p:cNvPr id="362" name="Google Shape;362;p13"/>
          <p:cNvSpPr/>
          <p:nvPr/>
        </p:nvSpPr>
        <p:spPr>
          <a:xfrm>
            <a:off x="9361766" y="5303042"/>
            <a:ext cx="2075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800">
                <a:solidFill>
                  <a:schemeClr val="lt1"/>
                </a:solidFill>
                <a:latin typeface="Calibri"/>
                <a:ea typeface="Calibri"/>
                <a:cs typeface="Calibri"/>
                <a:sym typeface="Calibri"/>
              </a:rPr>
              <a:t>Inferential Statistics</a:t>
            </a:r>
            <a:endParaRPr b="1" sz="1800">
              <a:solidFill>
                <a:schemeClr val="lt1"/>
              </a:solidFill>
              <a:latin typeface="Calibri"/>
              <a:ea typeface="Calibri"/>
              <a:cs typeface="Calibri"/>
              <a:sym typeface="Calibri"/>
            </a:endParaRPr>
          </a:p>
        </p:txBody>
      </p:sp>
      <p:pic>
        <p:nvPicPr>
          <p:cNvPr id="363" name="Google Shape;363;p13"/>
          <p:cNvPicPr preferRelativeResize="0"/>
          <p:nvPr/>
        </p:nvPicPr>
        <p:blipFill rotWithShape="1">
          <a:blip r:embed="rId3">
            <a:alphaModFix/>
          </a:blip>
          <a:srcRect b="0" l="0" r="0" t="0"/>
          <a:stretch/>
        </p:blipFill>
        <p:spPr>
          <a:xfrm>
            <a:off x="974007" y="2421882"/>
            <a:ext cx="1852461" cy="1852461"/>
          </a:xfrm>
          <a:prstGeom prst="rect">
            <a:avLst/>
          </a:prstGeom>
          <a:noFill/>
          <a:ln>
            <a:noFill/>
          </a:ln>
        </p:spPr>
      </p:pic>
      <p:pic>
        <p:nvPicPr>
          <p:cNvPr id="364" name="Google Shape;364;p13"/>
          <p:cNvPicPr preferRelativeResize="0"/>
          <p:nvPr/>
        </p:nvPicPr>
        <p:blipFill rotWithShape="1">
          <a:blip r:embed="rId4">
            <a:alphaModFix/>
          </a:blip>
          <a:srcRect b="0" l="0" r="0" t="0"/>
          <a:stretch/>
        </p:blipFill>
        <p:spPr>
          <a:xfrm>
            <a:off x="3800476" y="2543024"/>
            <a:ext cx="1817044" cy="1817044"/>
          </a:xfrm>
          <a:prstGeom prst="rect">
            <a:avLst/>
          </a:prstGeom>
          <a:noFill/>
          <a:ln>
            <a:noFill/>
          </a:ln>
        </p:spPr>
      </p:pic>
      <p:pic>
        <p:nvPicPr>
          <p:cNvPr id="365" name="Google Shape;365;p13"/>
          <p:cNvPicPr preferRelativeResize="0"/>
          <p:nvPr/>
        </p:nvPicPr>
        <p:blipFill rotWithShape="1">
          <a:blip r:embed="rId5">
            <a:alphaModFix/>
          </a:blip>
          <a:srcRect b="0" l="0" r="0" t="0"/>
          <a:stretch/>
        </p:blipFill>
        <p:spPr>
          <a:xfrm>
            <a:off x="6658579" y="2588022"/>
            <a:ext cx="1805780" cy="1805780"/>
          </a:xfrm>
          <a:prstGeom prst="rect">
            <a:avLst/>
          </a:prstGeom>
          <a:noFill/>
          <a:ln>
            <a:noFill/>
          </a:ln>
        </p:spPr>
      </p:pic>
      <p:pic>
        <p:nvPicPr>
          <p:cNvPr id="366" name="Google Shape;366;p13"/>
          <p:cNvPicPr preferRelativeResize="0"/>
          <p:nvPr/>
        </p:nvPicPr>
        <p:blipFill rotWithShape="1">
          <a:blip r:embed="rId6">
            <a:alphaModFix/>
          </a:blip>
          <a:srcRect b="0" l="0" r="0" t="0"/>
          <a:stretch/>
        </p:blipFill>
        <p:spPr>
          <a:xfrm>
            <a:off x="9596361" y="2767011"/>
            <a:ext cx="1593057" cy="1593057"/>
          </a:xfrm>
          <a:prstGeom prst="rect">
            <a:avLst/>
          </a:prstGeom>
          <a:noFill/>
          <a:ln>
            <a:noFill/>
          </a:ln>
        </p:spPr>
      </p:pic>
      <p:grpSp>
        <p:nvGrpSpPr>
          <p:cNvPr id="367" name="Google Shape;367;p13"/>
          <p:cNvGrpSpPr/>
          <p:nvPr/>
        </p:nvGrpSpPr>
        <p:grpSpPr>
          <a:xfrm>
            <a:off x="9592235" y="134470"/>
            <a:ext cx="2456331" cy="472767"/>
            <a:chOff x="7736542" y="233082"/>
            <a:chExt cx="4285130" cy="824753"/>
          </a:xfrm>
        </p:grpSpPr>
        <p:sp>
          <p:nvSpPr>
            <p:cNvPr id="368" name="Google Shape;368;p13"/>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9" name="Google Shape;369;p13"/>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370" name="Google Shape;370;p13"/>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371" name="Google Shape;371;p13"/>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372" name="Google Shape;372;p13"/>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373" name="Google Shape;373;p13"/>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3200"/>
              <a:buFont typeface="Roboto"/>
              <a:buNone/>
            </a:pPr>
            <a:r>
              <a:rPr b="1" lang="en-ID" sz="3200">
                <a:solidFill>
                  <a:srgbClr val="4893FF"/>
                </a:solidFill>
                <a:latin typeface="Roboto"/>
                <a:ea typeface="Roboto"/>
                <a:cs typeface="Roboto"/>
                <a:sym typeface="Roboto"/>
              </a:rPr>
              <a:t>Statistic VS Machine Learning</a:t>
            </a:r>
            <a:endParaRPr b="1" sz="3200">
              <a:solidFill>
                <a:srgbClr val="4893FF"/>
              </a:solidFill>
              <a:latin typeface="Roboto"/>
              <a:ea typeface="Roboto"/>
              <a:cs typeface="Roboto"/>
              <a:sym typeface="Roboto"/>
            </a:endParaRPr>
          </a:p>
        </p:txBody>
      </p:sp>
      <p:graphicFrame>
        <p:nvGraphicFramePr>
          <p:cNvPr id="380" name="Google Shape;380;p14"/>
          <p:cNvGraphicFramePr/>
          <p:nvPr/>
        </p:nvGraphicFramePr>
        <p:xfrm>
          <a:off x="975552" y="2503642"/>
          <a:ext cx="3000000" cy="3000000"/>
        </p:xfrm>
        <a:graphic>
          <a:graphicData uri="http://schemas.openxmlformats.org/drawingml/2006/table">
            <a:tbl>
              <a:tblPr bandRow="1" firstRow="1">
                <a:noFill/>
                <a:tableStyleId>{3135AB92-65FE-46E6-90A7-05FAEB115183}</a:tableStyleId>
              </a:tblPr>
              <a:tblGrid>
                <a:gridCol w="2457825"/>
                <a:gridCol w="2457825"/>
              </a:tblGrid>
              <a:tr h="391875">
                <a:tc>
                  <a:txBody>
                    <a:bodyPr/>
                    <a:lstStyle/>
                    <a:p>
                      <a:pPr indent="0" lvl="0" marL="0" marR="0" rtl="0" algn="ctr">
                        <a:spcBef>
                          <a:spcPts val="0"/>
                        </a:spcBef>
                        <a:spcAft>
                          <a:spcPts val="0"/>
                        </a:spcAft>
                        <a:buNone/>
                      </a:pPr>
                      <a:r>
                        <a:rPr lang="en-ID" sz="1800" u="none" cap="none" strike="noStrike"/>
                        <a:t>Machine Learning</a:t>
                      </a:r>
                      <a:endParaRPr sz="18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800" u="none" cap="none" strike="noStrike"/>
                        <a:t>Statistical Modelling</a:t>
                      </a:r>
                      <a:endParaRPr sz="18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Network, Graphs</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Model</a:t>
                      </a:r>
                      <a:endParaRPr sz="14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Weights</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Parameters</a:t>
                      </a:r>
                      <a:endParaRPr sz="14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Learning</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Fitting</a:t>
                      </a:r>
                      <a:endParaRPr sz="14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Generalization</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Test Set Performance</a:t>
                      </a:r>
                      <a:endParaRPr sz="14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Supervised Learning</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Regression/Classification</a:t>
                      </a:r>
                      <a:endParaRPr sz="1400" u="none" cap="none" strike="noStrike"/>
                    </a:p>
                  </a:txBody>
                  <a:tcPr marT="45725" marB="45725" marR="91450" marL="91450">
                    <a:solidFill>
                      <a:srgbClr val="92D050"/>
                    </a:solidFill>
                  </a:tcPr>
                </a:tc>
              </a:tr>
              <a:tr h="391875">
                <a:tc>
                  <a:txBody>
                    <a:bodyPr/>
                    <a:lstStyle/>
                    <a:p>
                      <a:pPr indent="0" lvl="0" marL="0" marR="0" rtl="0" algn="ctr">
                        <a:spcBef>
                          <a:spcPts val="0"/>
                        </a:spcBef>
                        <a:spcAft>
                          <a:spcPts val="0"/>
                        </a:spcAft>
                        <a:buNone/>
                      </a:pPr>
                      <a:r>
                        <a:rPr lang="en-ID" sz="1400" u="none" cap="none" strike="noStrike"/>
                        <a:t>Unsupervised Learning</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Density Estimation/Clustering</a:t>
                      </a:r>
                      <a:endParaRPr sz="1400" u="none" cap="none" strike="noStrike"/>
                    </a:p>
                  </a:txBody>
                  <a:tcPr marT="45725" marB="45725" marR="91450" marL="91450">
                    <a:solidFill>
                      <a:srgbClr val="92D050"/>
                    </a:solidFill>
                  </a:tcPr>
                </a:tc>
              </a:tr>
            </a:tbl>
          </a:graphicData>
        </a:graphic>
      </p:graphicFrame>
      <p:sp>
        <p:nvSpPr>
          <p:cNvPr id="381" name="Google Shape;381;p14"/>
          <p:cNvSpPr txBox="1"/>
          <p:nvPr/>
        </p:nvSpPr>
        <p:spPr>
          <a:xfrm>
            <a:off x="1346840" y="1836298"/>
            <a:ext cx="4173071" cy="51038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Roboto"/>
              <a:buNone/>
            </a:pPr>
            <a:r>
              <a:rPr b="1" lang="en-ID" sz="2000">
                <a:solidFill>
                  <a:schemeClr val="dk1"/>
                </a:solidFill>
                <a:latin typeface="Roboto"/>
                <a:ea typeface="Roboto"/>
                <a:cs typeface="Roboto"/>
                <a:sym typeface="Roboto"/>
              </a:rPr>
              <a:t>Naming Convention</a:t>
            </a:r>
            <a:endParaRPr b="1" sz="2000">
              <a:solidFill>
                <a:schemeClr val="dk1"/>
              </a:solidFill>
              <a:latin typeface="Roboto"/>
              <a:ea typeface="Roboto"/>
              <a:cs typeface="Roboto"/>
              <a:sym typeface="Roboto"/>
            </a:endParaRPr>
          </a:p>
        </p:txBody>
      </p:sp>
      <p:sp>
        <p:nvSpPr>
          <p:cNvPr id="382" name="Google Shape;382;p14"/>
          <p:cNvSpPr txBox="1"/>
          <p:nvPr/>
        </p:nvSpPr>
        <p:spPr>
          <a:xfrm>
            <a:off x="6920531" y="1909895"/>
            <a:ext cx="4173071" cy="51038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Roboto"/>
              <a:buNone/>
            </a:pPr>
            <a:r>
              <a:rPr b="1" lang="en-ID" sz="2000">
                <a:solidFill>
                  <a:schemeClr val="dk1"/>
                </a:solidFill>
                <a:latin typeface="Roboto"/>
                <a:ea typeface="Roboto"/>
                <a:cs typeface="Roboto"/>
                <a:sym typeface="Roboto"/>
              </a:rPr>
              <a:t>Comparison</a:t>
            </a:r>
            <a:endParaRPr b="1" sz="2000">
              <a:solidFill>
                <a:schemeClr val="dk1"/>
              </a:solidFill>
              <a:latin typeface="Roboto"/>
              <a:ea typeface="Roboto"/>
              <a:cs typeface="Roboto"/>
              <a:sym typeface="Roboto"/>
            </a:endParaRPr>
          </a:p>
        </p:txBody>
      </p:sp>
      <p:graphicFrame>
        <p:nvGraphicFramePr>
          <p:cNvPr id="383" name="Google Shape;383;p14"/>
          <p:cNvGraphicFramePr/>
          <p:nvPr/>
        </p:nvGraphicFramePr>
        <p:xfrm>
          <a:off x="6549242" y="2506774"/>
          <a:ext cx="3000000" cy="3000000"/>
        </p:xfrm>
        <a:graphic>
          <a:graphicData uri="http://schemas.openxmlformats.org/drawingml/2006/table">
            <a:tbl>
              <a:tblPr bandRow="1" firstRow="1">
                <a:noFill/>
                <a:tableStyleId>{3135AB92-65FE-46E6-90A7-05FAEB115183}</a:tableStyleId>
              </a:tblPr>
              <a:tblGrid>
                <a:gridCol w="2457825"/>
                <a:gridCol w="2457825"/>
              </a:tblGrid>
              <a:tr h="370850">
                <a:tc>
                  <a:txBody>
                    <a:bodyPr/>
                    <a:lstStyle/>
                    <a:p>
                      <a:pPr indent="0" lvl="0" marL="0" marR="0" rtl="0" algn="ctr">
                        <a:spcBef>
                          <a:spcPts val="0"/>
                        </a:spcBef>
                        <a:spcAft>
                          <a:spcPts val="0"/>
                        </a:spcAft>
                        <a:buNone/>
                      </a:pPr>
                      <a:r>
                        <a:rPr lang="en-ID" sz="1800" u="none" cap="none" strike="noStrike"/>
                        <a:t>Machine Learning</a:t>
                      </a:r>
                      <a:endParaRPr sz="18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800" u="none" cap="none" strike="noStrike"/>
                        <a:t>Statistical Modelling</a:t>
                      </a:r>
                      <a:endParaRPr sz="18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Less Assumptions</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More Mathematical Based</a:t>
                      </a:r>
                      <a:endParaRPr sz="14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Subfield of Computer Science</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Subfield of Mathematics</a:t>
                      </a:r>
                      <a:endParaRPr sz="14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Uses Algorithms</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Uses Equations</a:t>
                      </a:r>
                      <a:endParaRPr sz="14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Can Range from Small to Large Sets of Data</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Small Sets of Data</a:t>
                      </a:r>
                      <a:endParaRPr sz="14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Minimal Human Effort</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Human Effort</a:t>
                      </a:r>
                      <a:endParaRPr sz="1400" u="none" cap="none" strike="noStrike"/>
                    </a:p>
                  </a:txBody>
                  <a:tcPr marT="45725" marB="45725" marR="91450" marL="91450">
                    <a:solidFill>
                      <a:srgbClr val="92D050"/>
                    </a:solidFill>
                  </a:tcPr>
                </a:tc>
              </a:tr>
              <a:tr h="370850">
                <a:tc>
                  <a:txBody>
                    <a:bodyPr/>
                    <a:lstStyle/>
                    <a:p>
                      <a:pPr indent="0" lvl="0" marL="0" marR="0" rtl="0" algn="ctr">
                        <a:spcBef>
                          <a:spcPts val="0"/>
                        </a:spcBef>
                        <a:spcAft>
                          <a:spcPts val="0"/>
                        </a:spcAft>
                        <a:buNone/>
                      </a:pPr>
                      <a:r>
                        <a:rPr lang="en-ID" sz="1400" u="none" cap="none" strike="noStrike"/>
                        <a:t>Strong Predictive Ability</a:t>
                      </a:r>
                      <a:endParaRPr sz="1400" u="none" cap="none" strike="noStrike"/>
                    </a:p>
                  </a:txBody>
                  <a:tcPr marT="45725" marB="45725" marR="91450" marL="91450">
                    <a:solidFill>
                      <a:srgbClr val="00B0F0"/>
                    </a:solidFill>
                  </a:tcPr>
                </a:tc>
                <a:tc>
                  <a:txBody>
                    <a:bodyPr/>
                    <a:lstStyle/>
                    <a:p>
                      <a:pPr indent="0" lvl="0" marL="0" marR="0" rtl="0" algn="ctr">
                        <a:spcBef>
                          <a:spcPts val="0"/>
                        </a:spcBef>
                        <a:spcAft>
                          <a:spcPts val="0"/>
                        </a:spcAft>
                        <a:buNone/>
                      </a:pPr>
                      <a:r>
                        <a:rPr lang="en-ID" sz="1400" u="none" cap="none" strike="noStrike"/>
                        <a:t>Best ‘Estimate’</a:t>
                      </a:r>
                      <a:endParaRPr sz="1400" u="none" cap="none" strike="noStrike"/>
                    </a:p>
                  </a:txBody>
                  <a:tcPr marT="45725" marB="45725" marR="91450" marL="91450">
                    <a:solidFill>
                      <a:srgbClr val="92D050"/>
                    </a:solidFill>
                  </a:tcPr>
                </a:tc>
              </a:tr>
            </a:tbl>
          </a:graphicData>
        </a:graphic>
      </p:graphicFrame>
      <p:grpSp>
        <p:nvGrpSpPr>
          <p:cNvPr id="384" name="Google Shape;384;p14"/>
          <p:cNvGrpSpPr/>
          <p:nvPr/>
        </p:nvGrpSpPr>
        <p:grpSpPr>
          <a:xfrm>
            <a:off x="9592235" y="134470"/>
            <a:ext cx="2456331" cy="472767"/>
            <a:chOff x="7736542" y="233082"/>
            <a:chExt cx="4285130" cy="824753"/>
          </a:xfrm>
        </p:grpSpPr>
        <p:sp>
          <p:nvSpPr>
            <p:cNvPr id="385" name="Google Shape;385;p14"/>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6" name="Google Shape;386;p14"/>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387" name="Google Shape;387;p14"/>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388" name="Google Shape;388;p14"/>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389" name="Google Shape;389;p14"/>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390" name="Google Shape;390;p14"/>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5"/>
          <p:cNvSpPr txBox="1"/>
          <p:nvPr>
            <p:ph type="title"/>
          </p:nvPr>
        </p:nvSpPr>
        <p:spPr>
          <a:xfrm>
            <a:off x="838200" y="28660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3200"/>
              <a:buFont typeface="Roboto"/>
              <a:buNone/>
            </a:pPr>
            <a:r>
              <a:rPr b="1" lang="en-ID" sz="3200">
                <a:solidFill>
                  <a:srgbClr val="4893FF"/>
                </a:solidFill>
                <a:latin typeface="Roboto"/>
                <a:ea typeface="Roboto"/>
                <a:cs typeface="Roboto"/>
                <a:sym typeface="Roboto"/>
              </a:rPr>
              <a:t>Peran antara Analytics – Statistics – ML &amp; AI</a:t>
            </a:r>
            <a:endParaRPr b="1" sz="3200">
              <a:solidFill>
                <a:srgbClr val="4893FF"/>
              </a:solidFill>
              <a:latin typeface="Roboto"/>
              <a:ea typeface="Roboto"/>
              <a:cs typeface="Roboto"/>
              <a:sym typeface="Roboto"/>
            </a:endParaRPr>
          </a:p>
        </p:txBody>
      </p:sp>
      <p:sp>
        <p:nvSpPr>
          <p:cNvPr id="397" name="Google Shape;397;p15"/>
          <p:cNvSpPr/>
          <p:nvPr/>
        </p:nvSpPr>
        <p:spPr>
          <a:xfrm>
            <a:off x="1028435" y="2055813"/>
            <a:ext cx="10135130" cy="773084"/>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Analytics</a:t>
            </a:r>
            <a:endParaRPr b="0" i="0" sz="1800" u="none" cap="none" strike="noStrike">
              <a:solidFill>
                <a:srgbClr val="FFFFFF"/>
              </a:solidFill>
              <a:latin typeface="Calibri"/>
              <a:ea typeface="Calibri"/>
              <a:cs typeface="Calibri"/>
              <a:sym typeface="Calibri"/>
            </a:endParaRPr>
          </a:p>
        </p:txBody>
      </p:sp>
      <p:sp>
        <p:nvSpPr>
          <p:cNvPr id="398" name="Google Shape;398;p15"/>
          <p:cNvSpPr/>
          <p:nvPr/>
        </p:nvSpPr>
        <p:spPr>
          <a:xfrm>
            <a:off x="2705649" y="2982826"/>
            <a:ext cx="2637581" cy="1959840"/>
          </a:xfrm>
          <a:prstGeom prst="rect">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Statistics</a:t>
            </a:r>
            <a:endParaRPr/>
          </a:p>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(Untuk menjawab pertanyaan khusus)</a:t>
            </a:r>
            <a:endParaRPr b="0" i="0" sz="1800" u="none" cap="none" strike="noStrike">
              <a:solidFill>
                <a:srgbClr val="FFFFFF"/>
              </a:solidFill>
              <a:latin typeface="Calibri"/>
              <a:ea typeface="Calibri"/>
              <a:cs typeface="Calibri"/>
              <a:sym typeface="Calibri"/>
            </a:endParaRPr>
          </a:p>
        </p:txBody>
      </p:sp>
      <p:sp>
        <p:nvSpPr>
          <p:cNvPr id="399" name="Google Shape;399;p15"/>
          <p:cNvSpPr/>
          <p:nvPr/>
        </p:nvSpPr>
        <p:spPr>
          <a:xfrm>
            <a:off x="7295027" y="2978191"/>
            <a:ext cx="2411506" cy="19598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Machine Learning &amp; AI</a:t>
            </a:r>
            <a:endParaRPr/>
          </a:p>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(Untuk repetisi dan otomatisasi)</a:t>
            </a:r>
            <a:endParaRPr b="0" i="0" sz="1800" u="none" cap="none" strike="noStrike">
              <a:solidFill>
                <a:srgbClr val="FFFFFF"/>
              </a:solidFill>
              <a:latin typeface="Calibri"/>
              <a:ea typeface="Calibri"/>
              <a:cs typeface="Calibri"/>
              <a:sym typeface="Calibri"/>
            </a:endParaRPr>
          </a:p>
        </p:txBody>
      </p:sp>
      <p:sp>
        <p:nvSpPr>
          <p:cNvPr id="400" name="Google Shape;400;p15"/>
          <p:cNvSpPr/>
          <p:nvPr/>
        </p:nvSpPr>
        <p:spPr>
          <a:xfrm>
            <a:off x="1028435" y="1532266"/>
            <a:ext cx="9759142" cy="297722"/>
          </a:xfrm>
          <a:prstGeom prst="right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1" name="Google Shape;401;p15"/>
          <p:cNvCxnSpPr/>
          <p:nvPr/>
        </p:nvCxnSpPr>
        <p:spPr>
          <a:xfrm>
            <a:off x="1102925" y="3194556"/>
            <a:ext cx="1335741"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402" name="Google Shape;402;p15"/>
          <p:cNvSpPr txBox="1"/>
          <p:nvPr/>
        </p:nvSpPr>
        <p:spPr>
          <a:xfrm>
            <a:off x="1149989" y="3339611"/>
            <a:ext cx="124161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900">
                <a:solidFill>
                  <a:schemeClr val="dk1"/>
                </a:solidFill>
                <a:latin typeface="Calibri"/>
                <a:ea typeface="Calibri"/>
                <a:cs typeface="Calibri"/>
                <a:sym typeface="Calibri"/>
              </a:rPr>
              <a:t>Analisis pertama untuk memahami masalah dan menemukan pertanyaan kunci dan bermanfaat</a:t>
            </a:r>
            <a:endParaRPr sz="900">
              <a:solidFill>
                <a:schemeClr val="dk1"/>
              </a:solidFill>
              <a:latin typeface="Calibri"/>
              <a:ea typeface="Calibri"/>
              <a:cs typeface="Calibri"/>
              <a:sym typeface="Calibri"/>
            </a:endParaRPr>
          </a:p>
        </p:txBody>
      </p:sp>
      <p:sp>
        <p:nvSpPr>
          <p:cNvPr id="403" name="Google Shape;403;p15"/>
          <p:cNvSpPr txBox="1"/>
          <p:nvPr/>
        </p:nvSpPr>
        <p:spPr>
          <a:xfrm>
            <a:off x="3641018" y="5048229"/>
            <a:ext cx="1241612" cy="1061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dk1"/>
                </a:solidFill>
                <a:latin typeface="Calibri"/>
                <a:ea typeface="Calibri"/>
                <a:cs typeface="Calibri"/>
                <a:sym typeface="Calibri"/>
              </a:rPr>
              <a:t>Contoh:</a:t>
            </a:r>
            <a:endParaRPr/>
          </a:p>
          <a:p>
            <a:pPr indent="0" lvl="0" marL="0" marR="0" rtl="0" algn="ctr">
              <a:spcBef>
                <a:spcPts val="0"/>
              </a:spcBef>
              <a:spcAft>
                <a:spcPts val="0"/>
              </a:spcAft>
              <a:buNone/>
            </a:pPr>
            <a:r>
              <a:rPr lang="en-ID" sz="900">
                <a:solidFill>
                  <a:schemeClr val="dk1"/>
                </a:solidFill>
                <a:latin typeface="Calibri"/>
                <a:ea typeface="Calibri"/>
                <a:cs typeface="Calibri"/>
                <a:sym typeface="Calibri"/>
              </a:rPr>
              <a:t>Adakah perbedaan antara nasabah baru dengan nasabah-nasabah yang layak mendapatkan pinjaman?</a:t>
            </a:r>
            <a:endParaRPr sz="900">
              <a:solidFill>
                <a:schemeClr val="dk1"/>
              </a:solidFill>
              <a:latin typeface="Calibri"/>
              <a:ea typeface="Calibri"/>
              <a:cs typeface="Calibri"/>
              <a:sym typeface="Calibri"/>
            </a:endParaRPr>
          </a:p>
        </p:txBody>
      </p:sp>
      <p:sp>
        <p:nvSpPr>
          <p:cNvPr id="404" name="Google Shape;404;p15"/>
          <p:cNvSpPr txBox="1"/>
          <p:nvPr/>
        </p:nvSpPr>
        <p:spPr>
          <a:xfrm>
            <a:off x="1128118" y="4338520"/>
            <a:ext cx="1241612"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dk1"/>
                </a:solidFill>
                <a:latin typeface="Calibri"/>
                <a:ea typeface="Calibri"/>
                <a:cs typeface="Calibri"/>
                <a:sym typeface="Calibri"/>
              </a:rPr>
              <a:t>Contoh:</a:t>
            </a:r>
            <a:endParaRPr/>
          </a:p>
          <a:p>
            <a:pPr indent="0" lvl="0" marL="0" marR="0" rtl="0" algn="ctr">
              <a:spcBef>
                <a:spcPts val="0"/>
              </a:spcBef>
              <a:spcAft>
                <a:spcPts val="0"/>
              </a:spcAft>
              <a:buNone/>
            </a:pPr>
            <a:r>
              <a:rPr lang="en-ID" sz="900">
                <a:solidFill>
                  <a:schemeClr val="dk1"/>
                </a:solidFill>
                <a:latin typeface="Calibri"/>
                <a:ea typeface="Calibri"/>
                <a:cs typeface="Calibri"/>
                <a:sym typeface="Calibri"/>
              </a:rPr>
              <a:t>Siapa yang layak mendapat pinjaman?</a:t>
            </a:r>
            <a:endParaRPr sz="900">
              <a:solidFill>
                <a:schemeClr val="dk1"/>
              </a:solidFill>
              <a:latin typeface="Calibri"/>
              <a:ea typeface="Calibri"/>
              <a:cs typeface="Calibri"/>
              <a:sym typeface="Calibri"/>
            </a:endParaRPr>
          </a:p>
        </p:txBody>
      </p:sp>
      <p:cxnSp>
        <p:nvCxnSpPr>
          <p:cNvPr id="405" name="Google Shape;405;p15"/>
          <p:cNvCxnSpPr/>
          <p:nvPr/>
        </p:nvCxnSpPr>
        <p:spPr>
          <a:xfrm>
            <a:off x="5686129" y="3194556"/>
            <a:ext cx="1335741"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406" name="Google Shape;406;p15"/>
          <p:cNvSpPr txBox="1"/>
          <p:nvPr/>
        </p:nvSpPr>
        <p:spPr>
          <a:xfrm>
            <a:off x="5733193" y="3293671"/>
            <a:ext cx="1241612" cy="1338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900">
                <a:solidFill>
                  <a:schemeClr val="dk1"/>
                </a:solidFill>
                <a:latin typeface="Calibri"/>
                <a:ea typeface="Calibri"/>
                <a:cs typeface="Calibri"/>
                <a:sym typeface="Calibri"/>
              </a:rPr>
              <a:t>Apakah dibutuhkan repetisi atau otomatisasi, dan variable apa saja yang dibutuhkan, termasuk mengukur apakah statististik sudah cukup dapat menjawab pertanyaan</a:t>
            </a:r>
            <a:endParaRPr sz="900">
              <a:solidFill>
                <a:schemeClr val="dk1"/>
              </a:solidFill>
              <a:latin typeface="Calibri"/>
              <a:ea typeface="Calibri"/>
              <a:cs typeface="Calibri"/>
              <a:sym typeface="Calibri"/>
            </a:endParaRPr>
          </a:p>
        </p:txBody>
      </p:sp>
      <p:sp>
        <p:nvSpPr>
          <p:cNvPr id="407" name="Google Shape;407;p15"/>
          <p:cNvSpPr txBox="1"/>
          <p:nvPr/>
        </p:nvSpPr>
        <p:spPr>
          <a:xfrm>
            <a:off x="8046012" y="5048229"/>
            <a:ext cx="124161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dk1"/>
                </a:solidFill>
                <a:latin typeface="Calibri"/>
                <a:ea typeface="Calibri"/>
                <a:cs typeface="Calibri"/>
                <a:sym typeface="Calibri"/>
              </a:rPr>
              <a:t>Contoh:</a:t>
            </a:r>
            <a:endParaRPr/>
          </a:p>
          <a:p>
            <a:pPr indent="0" lvl="0" marL="0" marR="0" rtl="0" algn="ctr">
              <a:spcBef>
                <a:spcPts val="0"/>
              </a:spcBef>
              <a:spcAft>
                <a:spcPts val="0"/>
              </a:spcAft>
              <a:buNone/>
            </a:pPr>
            <a:r>
              <a:rPr lang="en-ID" sz="900">
                <a:solidFill>
                  <a:schemeClr val="dk1"/>
                </a:solidFill>
                <a:latin typeface="Calibri"/>
                <a:ea typeface="Calibri"/>
                <a:cs typeface="Calibri"/>
                <a:sym typeface="Calibri"/>
              </a:rPr>
              <a:t>Variabel apa saja yang perlu dilibatkan dalam model untuk mendapatkan prediksi yang akurat?</a:t>
            </a:r>
            <a:endParaRPr sz="900">
              <a:solidFill>
                <a:schemeClr val="dk1"/>
              </a:solidFill>
              <a:latin typeface="Calibri"/>
              <a:ea typeface="Calibri"/>
              <a:cs typeface="Calibri"/>
              <a:sym typeface="Calibri"/>
            </a:endParaRPr>
          </a:p>
        </p:txBody>
      </p:sp>
      <p:cxnSp>
        <p:nvCxnSpPr>
          <p:cNvPr id="408" name="Google Shape;408;p15"/>
          <p:cNvCxnSpPr/>
          <p:nvPr/>
        </p:nvCxnSpPr>
        <p:spPr>
          <a:xfrm>
            <a:off x="9874889" y="3205140"/>
            <a:ext cx="1335741"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409" name="Google Shape;409;p15"/>
          <p:cNvSpPr txBox="1"/>
          <p:nvPr/>
        </p:nvSpPr>
        <p:spPr>
          <a:xfrm>
            <a:off x="9921953" y="3304255"/>
            <a:ext cx="1241612"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900">
                <a:solidFill>
                  <a:schemeClr val="dk1"/>
                </a:solidFill>
                <a:latin typeface="Calibri"/>
                <a:ea typeface="Calibri"/>
                <a:cs typeface="Calibri"/>
                <a:sym typeface="Calibri"/>
              </a:rPr>
              <a:t>Analisis akhir digunakan untuk mengevaluasi setiap langkah yang dilakukan termasuk pada sisi efisiensi waktu dan beban komputasi</a:t>
            </a:r>
            <a:endParaRPr sz="9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900">
              <a:solidFill>
                <a:schemeClr val="dk1"/>
              </a:solidFill>
              <a:latin typeface="Calibri"/>
              <a:ea typeface="Calibri"/>
              <a:cs typeface="Calibri"/>
              <a:sym typeface="Calibri"/>
            </a:endParaRPr>
          </a:p>
          <a:p>
            <a:pPr indent="0" lvl="0" marL="0" marR="0" rtl="0" algn="ctr">
              <a:spcBef>
                <a:spcPts val="0"/>
              </a:spcBef>
              <a:spcAft>
                <a:spcPts val="0"/>
              </a:spcAft>
              <a:buNone/>
            </a:pPr>
            <a:r>
              <a:rPr lang="en-ID" sz="900">
                <a:solidFill>
                  <a:schemeClr val="dk1"/>
                </a:solidFill>
                <a:latin typeface="Calibri"/>
                <a:ea typeface="Calibri"/>
                <a:cs typeface="Calibri"/>
                <a:sym typeface="Calibri"/>
              </a:rPr>
              <a:t>Serta apakah hasil sudah dapat menjawab pertanyaan dengan bagus, termasuk menentukan juga apakah pertanyaan yang diajukan adalah pertanyaan yang tepat</a:t>
            </a:r>
            <a:endParaRPr sz="900">
              <a:solidFill>
                <a:schemeClr val="dk1"/>
              </a:solidFill>
              <a:latin typeface="Calibri"/>
              <a:ea typeface="Calibri"/>
              <a:cs typeface="Calibri"/>
              <a:sym typeface="Calibri"/>
            </a:endParaRPr>
          </a:p>
        </p:txBody>
      </p:sp>
      <p:grpSp>
        <p:nvGrpSpPr>
          <p:cNvPr id="410" name="Google Shape;410;p15"/>
          <p:cNvGrpSpPr/>
          <p:nvPr/>
        </p:nvGrpSpPr>
        <p:grpSpPr>
          <a:xfrm>
            <a:off x="9592235" y="134470"/>
            <a:ext cx="2456331" cy="472767"/>
            <a:chOff x="7736542" y="233082"/>
            <a:chExt cx="4285130" cy="824753"/>
          </a:xfrm>
        </p:grpSpPr>
        <p:sp>
          <p:nvSpPr>
            <p:cNvPr id="411" name="Google Shape;411;p15"/>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 name="Google Shape;412;p15"/>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413" name="Google Shape;413;p15"/>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414" name="Google Shape;414;p15"/>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415" name="Google Shape;415;p15"/>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416" name="Google Shape;416;p15"/>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Roboto"/>
              <a:buNone/>
            </a:pPr>
            <a:r>
              <a:rPr b="1" lang="en-ID" sz="2800">
                <a:latin typeface="Roboto"/>
                <a:ea typeface="Roboto"/>
                <a:cs typeface="Roboto"/>
                <a:sym typeface="Roboto"/>
              </a:rPr>
              <a:t>Tantangan &amp; Peluang di Era I.R. 4.0 bagi Statistikawan*</a:t>
            </a:r>
            <a:endParaRPr b="1" sz="2800">
              <a:latin typeface="Roboto"/>
              <a:ea typeface="Roboto"/>
              <a:cs typeface="Roboto"/>
              <a:sym typeface="Roboto"/>
            </a:endParaRPr>
          </a:p>
        </p:txBody>
      </p:sp>
      <p:pic>
        <p:nvPicPr>
          <p:cNvPr id="422" name="Google Shape;422;p16"/>
          <p:cNvPicPr preferRelativeResize="0"/>
          <p:nvPr/>
        </p:nvPicPr>
        <p:blipFill rotWithShape="1">
          <a:blip r:embed="rId3">
            <a:alphaModFix/>
          </a:blip>
          <a:srcRect b="0" l="0" r="0" t="0"/>
          <a:stretch/>
        </p:blipFill>
        <p:spPr>
          <a:xfrm>
            <a:off x="981257" y="2384661"/>
            <a:ext cx="1698681" cy="1698681"/>
          </a:xfrm>
          <a:prstGeom prst="rect">
            <a:avLst/>
          </a:prstGeom>
          <a:noFill/>
          <a:ln>
            <a:noFill/>
          </a:ln>
        </p:spPr>
      </p:pic>
      <p:pic>
        <p:nvPicPr>
          <p:cNvPr id="423" name="Google Shape;423;p16"/>
          <p:cNvPicPr preferRelativeResize="0"/>
          <p:nvPr/>
        </p:nvPicPr>
        <p:blipFill rotWithShape="1">
          <a:blip r:embed="rId4">
            <a:alphaModFix/>
          </a:blip>
          <a:srcRect b="0" l="0" r="0" t="0"/>
          <a:stretch/>
        </p:blipFill>
        <p:spPr>
          <a:xfrm>
            <a:off x="3826802" y="2105267"/>
            <a:ext cx="2052918" cy="2052918"/>
          </a:xfrm>
          <a:prstGeom prst="rect">
            <a:avLst/>
          </a:prstGeom>
          <a:noFill/>
          <a:ln>
            <a:noFill/>
          </a:ln>
        </p:spPr>
      </p:pic>
      <p:pic>
        <p:nvPicPr>
          <p:cNvPr id="424" name="Google Shape;424;p16"/>
          <p:cNvPicPr preferRelativeResize="0"/>
          <p:nvPr/>
        </p:nvPicPr>
        <p:blipFill rotWithShape="1">
          <a:blip r:embed="rId5">
            <a:alphaModFix/>
          </a:blip>
          <a:srcRect b="0" l="0" r="0" t="0"/>
          <a:stretch/>
        </p:blipFill>
        <p:spPr>
          <a:xfrm>
            <a:off x="7026584" y="2321776"/>
            <a:ext cx="1761566" cy="1761566"/>
          </a:xfrm>
          <a:prstGeom prst="rect">
            <a:avLst/>
          </a:prstGeom>
          <a:noFill/>
          <a:ln>
            <a:noFill/>
          </a:ln>
        </p:spPr>
      </p:pic>
      <p:pic>
        <p:nvPicPr>
          <p:cNvPr id="425" name="Google Shape;425;p16"/>
          <p:cNvPicPr preferRelativeResize="0"/>
          <p:nvPr/>
        </p:nvPicPr>
        <p:blipFill rotWithShape="1">
          <a:blip r:embed="rId6">
            <a:alphaModFix/>
          </a:blip>
          <a:srcRect b="0" l="0" r="0" t="0"/>
          <a:stretch/>
        </p:blipFill>
        <p:spPr>
          <a:xfrm>
            <a:off x="9844990" y="2410551"/>
            <a:ext cx="1508810" cy="1508810"/>
          </a:xfrm>
          <a:prstGeom prst="rect">
            <a:avLst/>
          </a:prstGeom>
          <a:noFill/>
          <a:ln>
            <a:noFill/>
          </a:ln>
        </p:spPr>
      </p:pic>
      <p:sp>
        <p:nvSpPr>
          <p:cNvPr id="426" name="Google Shape;426;p16"/>
          <p:cNvSpPr txBox="1"/>
          <p:nvPr/>
        </p:nvSpPr>
        <p:spPr>
          <a:xfrm>
            <a:off x="856745" y="4310312"/>
            <a:ext cx="194770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BIG DATA</a:t>
            </a:r>
            <a:endParaRPr b="1" sz="1800">
              <a:solidFill>
                <a:schemeClr val="dk1"/>
              </a:solidFill>
              <a:latin typeface="Calibri"/>
              <a:ea typeface="Calibri"/>
              <a:cs typeface="Calibri"/>
              <a:sym typeface="Calibri"/>
            </a:endParaRPr>
          </a:p>
        </p:txBody>
      </p:sp>
      <p:sp>
        <p:nvSpPr>
          <p:cNvPr id="427" name="Google Shape;427;p16"/>
          <p:cNvSpPr txBox="1"/>
          <p:nvPr/>
        </p:nvSpPr>
        <p:spPr>
          <a:xfrm>
            <a:off x="3879409" y="4310312"/>
            <a:ext cx="194770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KECEPATAN PERKEMBANGAN IPTEK</a:t>
            </a:r>
            <a:endParaRPr b="1" sz="1800">
              <a:solidFill>
                <a:schemeClr val="dk1"/>
              </a:solidFill>
              <a:latin typeface="Calibri"/>
              <a:ea typeface="Calibri"/>
              <a:cs typeface="Calibri"/>
              <a:sym typeface="Calibri"/>
            </a:endParaRPr>
          </a:p>
        </p:txBody>
      </p:sp>
      <p:sp>
        <p:nvSpPr>
          <p:cNvPr id="428" name="Google Shape;428;p16"/>
          <p:cNvSpPr txBox="1"/>
          <p:nvPr/>
        </p:nvSpPr>
        <p:spPr>
          <a:xfrm>
            <a:off x="6933515" y="4299635"/>
            <a:ext cx="194770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AHLI DATA TIDAK HANYA DARI STATISTIKA &amp; MATEMATIKA</a:t>
            </a:r>
            <a:endParaRPr b="1" sz="1800">
              <a:solidFill>
                <a:schemeClr val="dk1"/>
              </a:solidFill>
              <a:latin typeface="Calibri"/>
              <a:ea typeface="Calibri"/>
              <a:cs typeface="Calibri"/>
              <a:sym typeface="Calibri"/>
            </a:endParaRPr>
          </a:p>
        </p:txBody>
      </p:sp>
      <p:sp>
        <p:nvSpPr>
          <p:cNvPr id="429" name="Google Shape;429;p16"/>
          <p:cNvSpPr txBox="1"/>
          <p:nvPr/>
        </p:nvSpPr>
        <p:spPr>
          <a:xfrm>
            <a:off x="9625543" y="4301347"/>
            <a:ext cx="194770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PERUBAHAN DUNIA YANG BEGITU CEPAT</a:t>
            </a:r>
            <a:endParaRPr b="1" sz="1800">
              <a:solidFill>
                <a:schemeClr val="dk1"/>
              </a:solidFill>
              <a:latin typeface="Calibri"/>
              <a:ea typeface="Calibri"/>
              <a:cs typeface="Calibri"/>
              <a:sym typeface="Calibri"/>
            </a:endParaRPr>
          </a:p>
        </p:txBody>
      </p:sp>
      <p:grpSp>
        <p:nvGrpSpPr>
          <p:cNvPr id="430" name="Google Shape;430;p16"/>
          <p:cNvGrpSpPr/>
          <p:nvPr/>
        </p:nvGrpSpPr>
        <p:grpSpPr>
          <a:xfrm>
            <a:off x="9592235" y="134470"/>
            <a:ext cx="2456331" cy="472767"/>
            <a:chOff x="7736542" y="233082"/>
            <a:chExt cx="4285130" cy="824753"/>
          </a:xfrm>
        </p:grpSpPr>
        <p:sp>
          <p:nvSpPr>
            <p:cNvPr id="431" name="Google Shape;431;p16"/>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2" name="Google Shape;432;p16"/>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433" name="Google Shape;433;p16"/>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434" name="Google Shape;434;p16"/>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435" name="Google Shape;435;p16"/>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436" name="Google Shape;436;p16"/>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2800"/>
              <a:buFont typeface="Roboto"/>
              <a:buNone/>
            </a:pPr>
            <a:r>
              <a:rPr b="1" lang="en-ID" sz="2800">
                <a:solidFill>
                  <a:srgbClr val="4893FF"/>
                </a:solidFill>
                <a:latin typeface="Roboto"/>
                <a:ea typeface="Roboto"/>
                <a:cs typeface="Roboto"/>
                <a:sym typeface="Roboto"/>
              </a:rPr>
              <a:t>Top 10 Skill yang Dibutuhkan di Era IR 4.0 </a:t>
            </a:r>
            <a:endParaRPr b="1" sz="2800">
              <a:solidFill>
                <a:srgbClr val="4893FF"/>
              </a:solidFill>
              <a:latin typeface="Roboto"/>
              <a:ea typeface="Roboto"/>
              <a:cs typeface="Roboto"/>
              <a:sym typeface="Roboto"/>
            </a:endParaRPr>
          </a:p>
        </p:txBody>
      </p:sp>
      <p:graphicFrame>
        <p:nvGraphicFramePr>
          <p:cNvPr id="442" name="Google Shape;442;p17"/>
          <p:cNvGraphicFramePr/>
          <p:nvPr/>
        </p:nvGraphicFramePr>
        <p:xfrm>
          <a:off x="2032000" y="1608392"/>
          <a:ext cx="3000000" cy="3000000"/>
        </p:xfrm>
        <a:graphic>
          <a:graphicData uri="http://schemas.openxmlformats.org/drawingml/2006/table">
            <a:tbl>
              <a:tblPr bandRow="1" firstRow="1">
                <a:noFill/>
                <a:tableStyleId>{3135AB92-65FE-46E6-90A7-05FAEB115183}</a:tableStyleId>
              </a:tblPr>
              <a:tblGrid>
                <a:gridCol w="612600"/>
                <a:gridCol w="3343825"/>
                <a:gridCol w="4171575"/>
              </a:tblGrid>
              <a:tr h="370850">
                <a:tc>
                  <a:txBody>
                    <a:bodyPr/>
                    <a:lstStyle/>
                    <a:p>
                      <a:pPr indent="0" lvl="0" marL="0" marR="0" rtl="0" algn="ctr">
                        <a:spcBef>
                          <a:spcPts val="0"/>
                        </a:spcBef>
                        <a:spcAft>
                          <a:spcPts val="0"/>
                        </a:spcAft>
                        <a:buNone/>
                      </a:pPr>
                      <a:r>
                        <a:rPr lang="en-ID" sz="1400" u="none" cap="none" strike="noStrike"/>
                        <a:t>No</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2015</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2020</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1</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Complex Problem Solving</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Complex Problem Solving</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2</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Coordinating with Others</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Critical Thinking</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3</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People Management</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Creativity</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4</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Critical Thinking</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People Management</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5</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Negotiation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lang="en-ID" sz="1400" u="none" cap="none" strike="noStrike"/>
                        <a:t>Coordinating with Others</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6</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Quality Control</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Emotional Intelligent</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7</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Service Orientation</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Judgement and Decision Making</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8</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Judgement and Decision Making</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lang="en-ID" sz="1400" u="none" cap="none" strike="noStrike"/>
                        <a:t>Service Orientation</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9</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Active Listening</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Negotiation</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10</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Creativity</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Cognitive Flexibility</a:t>
                      </a:r>
                      <a:endParaRPr sz="1400" u="none" cap="none" strike="noStrike"/>
                    </a:p>
                  </a:txBody>
                  <a:tcPr marT="45725" marB="45725" marR="91450" marL="91450"/>
                </a:tc>
              </a:tr>
            </a:tbl>
          </a:graphicData>
        </a:graphic>
      </p:graphicFrame>
      <p:grpSp>
        <p:nvGrpSpPr>
          <p:cNvPr id="443" name="Google Shape;443;p17"/>
          <p:cNvGrpSpPr/>
          <p:nvPr/>
        </p:nvGrpSpPr>
        <p:grpSpPr>
          <a:xfrm>
            <a:off x="9592235" y="134470"/>
            <a:ext cx="2456331" cy="472767"/>
            <a:chOff x="7736542" y="233082"/>
            <a:chExt cx="4285130" cy="824753"/>
          </a:xfrm>
        </p:grpSpPr>
        <p:sp>
          <p:nvSpPr>
            <p:cNvPr id="444" name="Google Shape;444;p17"/>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5" name="Google Shape;445;p17"/>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446" name="Google Shape;446;p17"/>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447" name="Google Shape;447;p17"/>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448" name="Google Shape;448;p17"/>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449" name="Google Shape;449;p17"/>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sp>
        <p:nvSpPr>
          <p:cNvPr id="450" name="Google Shape;450;p17"/>
          <p:cNvSpPr/>
          <p:nvPr/>
        </p:nvSpPr>
        <p:spPr>
          <a:xfrm>
            <a:off x="389282" y="6308209"/>
            <a:ext cx="595868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000">
                <a:solidFill>
                  <a:schemeClr val="dk1"/>
                </a:solidFill>
                <a:latin typeface="Calibri"/>
                <a:ea typeface="Calibri"/>
                <a:cs typeface="Calibri"/>
                <a:sym typeface="Calibri"/>
              </a:rPr>
              <a:t>Kamaruzaman, M., Hamid, R., Mutalib, A., &amp; Rasul, M. (2019). Comparison of engineering skills with IR 4.0 skills.</a:t>
            </a:r>
            <a:endParaRPr b="0" i="0" sz="1000" u="none" cap="none" strike="noStrike">
              <a:solidFill>
                <a:srgbClr val="000000"/>
              </a:solidFill>
              <a:latin typeface="Calibri"/>
              <a:ea typeface="Calibri"/>
              <a:cs typeface="Calibri"/>
              <a:sym typeface="Calibri"/>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8"/>
          <p:cNvSpPr/>
          <p:nvPr/>
        </p:nvSpPr>
        <p:spPr>
          <a:xfrm>
            <a:off x="389282" y="6308209"/>
            <a:ext cx="595868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000">
                <a:solidFill>
                  <a:schemeClr val="dk1"/>
                </a:solidFill>
                <a:latin typeface="Calibri"/>
                <a:ea typeface="Calibri"/>
                <a:cs typeface="Calibri"/>
                <a:sym typeface="Calibri"/>
              </a:rPr>
              <a:t>Kamaruzaman, M., Hamid, R., Mutalib, A., &amp; Rasul, M. (2019). Comparison of engineering skills with IR 4.0 skills.</a:t>
            </a:r>
            <a:endParaRPr b="0" i="0" sz="1000" u="none" cap="none" strike="noStrike">
              <a:solidFill>
                <a:srgbClr val="000000"/>
              </a:solidFill>
              <a:latin typeface="Calibri"/>
              <a:ea typeface="Calibri"/>
              <a:cs typeface="Calibri"/>
              <a:sym typeface="Calibri"/>
            </a:endParaRPr>
          </a:p>
        </p:txBody>
      </p:sp>
      <p:sp>
        <p:nvSpPr>
          <p:cNvPr id="456" name="Google Shape;45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2800"/>
              <a:buFont typeface="Roboto"/>
              <a:buNone/>
            </a:pPr>
            <a:r>
              <a:rPr b="1" lang="en-ID" sz="2800">
                <a:solidFill>
                  <a:srgbClr val="4893FF"/>
                </a:solidFill>
                <a:latin typeface="Roboto"/>
                <a:ea typeface="Roboto"/>
                <a:cs typeface="Roboto"/>
                <a:sym typeface="Roboto"/>
              </a:rPr>
              <a:t>Top 10 Tuntutan Skill 2018 VS 2022</a:t>
            </a:r>
            <a:endParaRPr b="1" sz="2800">
              <a:solidFill>
                <a:srgbClr val="4893FF"/>
              </a:solidFill>
              <a:latin typeface="Roboto"/>
              <a:ea typeface="Roboto"/>
              <a:cs typeface="Roboto"/>
              <a:sym typeface="Roboto"/>
            </a:endParaRPr>
          </a:p>
        </p:txBody>
      </p:sp>
      <p:graphicFrame>
        <p:nvGraphicFramePr>
          <p:cNvPr id="457" name="Google Shape;457;p18"/>
          <p:cNvGraphicFramePr/>
          <p:nvPr/>
        </p:nvGraphicFramePr>
        <p:xfrm>
          <a:off x="2032000" y="1553528"/>
          <a:ext cx="3000000" cy="3000000"/>
        </p:xfrm>
        <a:graphic>
          <a:graphicData uri="http://schemas.openxmlformats.org/drawingml/2006/table">
            <a:tbl>
              <a:tblPr bandRow="1" firstRow="1">
                <a:noFill/>
                <a:tableStyleId>{3135AB92-65FE-46E6-90A7-05FAEB115183}</a:tableStyleId>
              </a:tblPr>
              <a:tblGrid>
                <a:gridCol w="612600"/>
                <a:gridCol w="3343825"/>
                <a:gridCol w="4171575"/>
              </a:tblGrid>
              <a:tr h="370850">
                <a:tc>
                  <a:txBody>
                    <a:bodyPr/>
                    <a:lstStyle/>
                    <a:p>
                      <a:pPr indent="0" lvl="0" marL="0" marR="0" rtl="0" algn="ctr">
                        <a:spcBef>
                          <a:spcPts val="0"/>
                        </a:spcBef>
                        <a:spcAft>
                          <a:spcPts val="0"/>
                        </a:spcAft>
                        <a:buNone/>
                      </a:pPr>
                      <a:r>
                        <a:rPr lang="en-ID" sz="1400" u="none" cap="none" strike="noStrike"/>
                        <a:t>No</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2018</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2022</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1</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Analytical thinking and innovation</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Analytical thinking and innovation</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2</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Complex problem solving</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Active learning and learning strategies</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3</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Critical thinking and analysis</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Creativity, originality and initiative</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4</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Active learning and learning strategies</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Technology design and programming</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5</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Creativity, originality and initiative</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Critical thinking and analysis</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6</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Attention to detail, trustworthiness</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Complex problem solving</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7</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Emotional Intelligence</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Leadership and social influence</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8</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Reasoning, problem solving and ideation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Calibri"/>
                        <a:buNone/>
                      </a:pPr>
                      <a:r>
                        <a:rPr lang="en-ID" sz="1400" u="none" cap="none" strike="noStrike"/>
                        <a:t>Emotional intelligence</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9</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Leadership and social influence</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Reasoning, problem solving and ideation</a:t>
                      </a:r>
                      <a:endParaRPr sz="1400" u="none" cap="none" strike="noStrike"/>
                    </a:p>
                  </a:txBody>
                  <a:tcPr marT="45725" marB="45725" marR="91450" marL="91450"/>
                </a:tc>
              </a:tr>
              <a:tr h="370850">
                <a:tc>
                  <a:txBody>
                    <a:bodyPr/>
                    <a:lstStyle/>
                    <a:p>
                      <a:pPr indent="0" lvl="0" marL="0" marR="0" rtl="0" algn="ctr">
                        <a:spcBef>
                          <a:spcPts val="0"/>
                        </a:spcBef>
                        <a:spcAft>
                          <a:spcPts val="0"/>
                        </a:spcAft>
                        <a:buNone/>
                      </a:pPr>
                      <a:r>
                        <a:rPr lang="en-ID" sz="1400" u="none" cap="none" strike="noStrike"/>
                        <a:t>10</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Coordination and time management</a:t>
                      </a:r>
                      <a:endParaRPr sz="1400" u="none" cap="none" strike="noStrike"/>
                    </a:p>
                  </a:txBody>
                  <a:tcPr marT="45725" marB="45725" marR="91450" marL="91450"/>
                </a:tc>
                <a:tc>
                  <a:txBody>
                    <a:bodyPr/>
                    <a:lstStyle/>
                    <a:p>
                      <a:pPr indent="0" lvl="0" marL="0" marR="0" rtl="0" algn="ctr">
                        <a:spcBef>
                          <a:spcPts val="0"/>
                        </a:spcBef>
                        <a:spcAft>
                          <a:spcPts val="0"/>
                        </a:spcAft>
                        <a:buNone/>
                      </a:pPr>
                      <a:r>
                        <a:rPr lang="en-ID" sz="1400" u="none" cap="none" strike="noStrike"/>
                        <a:t>System analysis and evaluation</a:t>
                      </a:r>
                      <a:endParaRPr sz="1400" u="none" cap="none" strike="noStrike"/>
                    </a:p>
                  </a:txBody>
                  <a:tcPr marT="45725" marB="45725" marR="91450" marL="91450"/>
                </a:tc>
              </a:tr>
            </a:tbl>
          </a:graphicData>
        </a:graphic>
      </p:graphicFrame>
      <p:grpSp>
        <p:nvGrpSpPr>
          <p:cNvPr id="458" name="Google Shape;458;p18"/>
          <p:cNvGrpSpPr/>
          <p:nvPr/>
        </p:nvGrpSpPr>
        <p:grpSpPr>
          <a:xfrm>
            <a:off x="9592235" y="134470"/>
            <a:ext cx="2456331" cy="472767"/>
            <a:chOff x="7736542" y="233082"/>
            <a:chExt cx="4285130" cy="824753"/>
          </a:xfrm>
        </p:grpSpPr>
        <p:sp>
          <p:nvSpPr>
            <p:cNvPr id="459" name="Google Shape;459;p18"/>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0" name="Google Shape;460;p18"/>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461" name="Google Shape;461;p18"/>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462" name="Google Shape;462;p18"/>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463" name="Google Shape;463;p18"/>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464" name="Google Shape;464;p18"/>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9"/>
          <p:cNvSpPr/>
          <p:nvPr/>
        </p:nvSpPr>
        <p:spPr>
          <a:xfrm>
            <a:off x="4712176" y="1739240"/>
            <a:ext cx="3415634" cy="3415634"/>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n-ID" sz="1200" u="none" cap="none" strike="noStrike">
                <a:solidFill>
                  <a:srgbClr val="FFFFFF"/>
                </a:solidFill>
                <a:latin typeface="Calibri"/>
                <a:ea typeface="Calibri"/>
                <a:cs typeface="Calibri"/>
                <a:sym typeface="Calibri"/>
              </a:rPr>
              <a:t>PROGRAMMING</a:t>
            </a:r>
            <a:endParaRPr b="0" i="0" sz="1200" u="none" cap="none" strike="noStrike">
              <a:solidFill>
                <a:srgbClr val="FFFFFF"/>
              </a:solidFill>
              <a:latin typeface="Calibri"/>
              <a:ea typeface="Calibri"/>
              <a:cs typeface="Calibri"/>
              <a:sym typeface="Calibri"/>
            </a:endParaRPr>
          </a:p>
        </p:txBody>
      </p:sp>
      <p:sp>
        <p:nvSpPr>
          <p:cNvPr id="470" name="Google Shape;470;p19"/>
          <p:cNvSpPr txBox="1"/>
          <p:nvPr>
            <p:ph type="title"/>
          </p:nvPr>
        </p:nvSpPr>
        <p:spPr>
          <a:xfrm>
            <a:off x="694764" y="30089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3600"/>
              <a:buFont typeface="Roboto"/>
              <a:buNone/>
            </a:pPr>
            <a:r>
              <a:rPr b="1" lang="en-ID" sz="3600">
                <a:solidFill>
                  <a:srgbClr val="4893FF"/>
                </a:solidFill>
                <a:latin typeface="Roboto"/>
                <a:ea typeface="Roboto"/>
                <a:cs typeface="Roboto"/>
                <a:sym typeface="Roboto"/>
              </a:rPr>
              <a:t>Statistics &amp; Programming</a:t>
            </a:r>
            <a:endParaRPr b="1" sz="3600">
              <a:solidFill>
                <a:srgbClr val="4893FF"/>
              </a:solidFill>
              <a:latin typeface="Roboto"/>
              <a:ea typeface="Roboto"/>
              <a:cs typeface="Roboto"/>
              <a:sym typeface="Roboto"/>
            </a:endParaRPr>
          </a:p>
        </p:txBody>
      </p:sp>
      <p:sp>
        <p:nvSpPr>
          <p:cNvPr id="471" name="Google Shape;471;p19"/>
          <p:cNvSpPr/>
          <p:nvPr/>
        </p:nvSpPr>
        <p:spPr>
          <a:xfrm>
            <a:off x="3643502" y="1805087"/>
            <a:ext cx="1512916" cy="1512916"/>
          </a:xfrm>
          <a:prstGeom prst="ellipse">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Metode Statistik</a:t>
            </a:r>
            <a:endParaRPr b="0" i="0" sz="1800" u="none" cap="none" strike="noStrike">
              <a:solidFill>
                <a:srgbClr val="FFFFFF"/>
              </a:solidFill>
              <a:latin typeface="Calibri"/>
              <a:ea typeface="Calibri"/>
              <a:cs typeface="Calibri"/>
              <a:sym typeface="Calibri"/>
            </a:endParaRPr>
          </a:p>
        </p:txBody>
      </p:sp>
      <p:sp>
        <p:nvSpPr>
          <p:cNvPr id="472" name="Google Shape;472;p19"/>
          <p:cNvSpPr/>
          <p:nvPr/>
        </p:nvSpPr>
        <p:spPr>
          <a:xfrm>
            <a:off x="4306381" y="4700365"/>
            <a:ext cx="1512916" cy="1512916"/>
          </a:xfrm>
          <a:prstGeom prst="ellipse">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Data</a:t>
            </a:r>
            <a:endParaRPr b="0" i="0" sz="1800" u="none" cap="none" strike="noStrike">
              <a:solidFill>
                <a:srgbClr val="FFFFFF"/>
              </a:solidFill>
              <a:latin typeface="Calibri"/>
              <a:ea typeface="Calibri"/>
              <a:cs typeface="Calibri"/>
              <a:sym typeface="Calibri"/>
            </a:endParaRPr>
          </a:p>
        </p:txBody>
      </p:sp>
      <p:sp>
        <p:nvSpPr>
          <p:cNvPr id="473" name="Google Shape;473;p19"/>
          <p:cNvSpPr/>
          <p:nvPr/>
        </p:nvSpPr>
        <p:spPr>
          <a:xfrm>
            <a:off x="2539010" y="3582229"/>
            <a:ext cx="1512916" cy="1512916"/>
          </a:xfrm>
          <a:prstGeom prst="ellipse">
            <a:avLst/>
          </a:prstGeom>
          <a:solidFill>
            <a:srgbClr val="F385E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Masalah</a:t>
            </a:r>
            <a:endParaRPr b="0" i="0" sz="1800" u="none" cap="none" strike="noStrike">
              <a:solidFill>
                <a:srgbClr val="FFFFFF"/>
              </a:solidFill>
              <a:latin typeface="Calibri"/>
              <a:ea typeface="Calibri"/>
              <a:cs typeface="Calibri"/>
              <a:sym typeface="Calibri"/>
            </a:endParaRPr>
          </a:p>
        </p:txBody>
      </p:sp>
      <p:sp>
        <p:nvSpPr>
          <p:cNvPr id="474" name="Google Shape;474;p19"/>
          <p:cNvSpPr/>
          <p:nvPr/>
        </p:nvSpPr>
        <p:spPr>
          <a:xfrm>
            <a:off x="3701263" y="3153775"/>
            <a:ext cx="1911764" cy="1911764"/>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Komputer</a:t>
            </a:r>
            <a:endParaRPr b="0" i="0" sz="1800" u="none" cap="none" strike="noStrike">
              <a:solidFill>
                <a:srgbClr val="FFFFFF"/>
              </a:solidFill>
              <a:latin typeface="Calibri"/>
              <a:ea typeface="Calibri"/>
              <a:cs typeface="Calibri"/>
              <a:sym typeface="Calibri"/>
            </a:endParaRPr>
          </a:p>
        </p:txBody>
      </p:sp>
      <p:sp>
        <p:nvSpPr>
          <p:cNvPr id="475" name="Google Shape;475;p19"/>
          <p:cNvSpPr/>
          <p:nvPr/>
        </p:nvSpPr>
        <p:spPr>
          <a:xfrm>
            <a:off x="7910052" y="2180470"/>
            <a:ext cx="1512916" cy="1512916"/>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ID" sz="1800" u="none" cap="none" strike="noStrike">
                <a:solidFill>
                  <a:srgbClr val="FFFFFF"/>
                </a:solidFill>
                <a:latin typeface="Calibri"/>
                <a:ea typeface="Calibri"/>
                <a:cs typeface="Calibri"/>
                <a:sym typeface="Calibri"/>
              </a:rPr>
              <a:t>Data Scientist</a:t>
            </a:r>
            <a:endParaRPr b="0" i="0" sz="1800" u="none" cap="none" strike="noStrike">
              <a:solidFill>
                <a:srgbClr val="FFFFFF"/>
              </a:solidFill>
              <a:latin typeface="Calibri"/>
              <a:ea typeface="Calibri"/>
              <a:cs typeface="Calibri"/>
              <a:sym typeface="Calibri"/>
            </a:endParaRPr>
          </a:p>
        </p:txBody>
      </p:sp>
      <p:grpSp>
        <p:nvGrpSpPr>
          <p:cNvPr id="476" name="Google Shape;476;p19"/>
          <p:cNvGrpSpPr/>
          <p:nvPr/>
        </p:nvGrpSpPr>
        <p:grpSpPr>
          <a:xfrm>
            <a:off x="9592235" y="134470"/>
            <a:ext cx="2456331" cy="472767"/>
            <a:chOff x="7736542" y="233082"/>
            <a:chExt cx="4285130" cy="824753"/>
          </a:xfrm>
        </p:grpSpPr>
        <p:sp>
          <p:nvSpPr>
            <p:cNvPr id="477" name="Google Shape;477;p19"/>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8" name="Google Shape;478;p19"/>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479" name="Google Shape;479;p19"/>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480" name="Google Shape;480;p19"/>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481" name="Google Shape;481;p19"/>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482" name="Google Shape;482;p19"/>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
          <p:cNvPicPr preferRelativeResize="0"/>
          <p:nvPr/>
        </p:nvPicPr>
        <p:blipFill rotWithShape="1">
          <a:blip r:embed="rId3">
            <a:alphaModFix/>
          </a:blip>
          <a:srcRect b="0" l="0" r="0" t="0"/>
          <a:stretch/>
        </p:blipFill>
        <p:spPr>
          <a:xfrm>
            <a:off x="149682" y="144797"/>
            <a:ext cx="5454759" cy="4793674"/>
          </a:xfrm>
          <a:prstGeom prst="rect">
            <a:avLst/>
          </a:prstGeom>
          <a:noFill/>
          <a:ln>
            <a:noFill/>
          </a:ln>
        </p:spPr>
      </p:pic>
      <p:sp>
        <p:nvSpPr>
          <p:cNvPr id="104" name="Google Shape;104;p2"/>
          <p:cNvSpPr/>
          <p:nvPr/>
        </p:nvSpPr>
        <p:spPr>
          <a:xfrm>
            <a:off x="5820556" y="469421"/>
            <a:ext cx="5883562" cy="57265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
          <p:cNvSpPr/>
          <p:nvPr/>
        </p:nvSpPr>
        <p:spPr>
          <a:xfrm>
            <a:off x="5820556" y="469421"/>
            <a:ext cx="4996872" cy="4793674"/>
          </a:xfrm>
          <a:prstGeom prst="rect">
            <a:avLst/>
          </a:prstGeom>
          <a:solidFill>
            <a:srgbClr val="C4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
          <p:cNvSpPr txBox="1"/>
          <p:nvPr/>
        </p:nvSpPr>
        <p:spPr>
          <a:xfrm>
            <a:off x="6852098" y="4449418"/>
            <a:ext cx="177965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4400">
                <a:solidFill>
                  <a:schemeClr val="lt1"/>
                </a:solidFill>
                <a:latin typeface="Calibri"/>
                <a:ea typeface="Calibri"/>
                <a:cs typeface="Calibri"/>
                <a:sym typeface="Calibri"/>
              </a:rPr>
              <a:t>5,2 M  </a:t>
            </a:r>
            <a:endParaRPr b="1" sz="4400">
              <a:solidFill>
                <a:schemeClr val="lt1"/>
              </a:solidFill>
              <a:latin typeface="Calibri"/>
              <a:ea typeface="Calibri"/>
              <a:cs typeface="Calibri"/>
              <a:sym typeface="Calibri"/>
            </a:endParaRPr>
          </a:p>
        </p:txBody>
      </p:sp>
      <p:sp>
        <p:nvSpPr>
          <p:cNvPr id="107" name="Google Shape;107;p2"/>
          <p:cNvSpPr txBox="1"/>
          <p:nvPr/>
        </p:nvSpPr>
        <p:spPr>
          <a:xfrm>
            <a:off x="8378909" y="4572529"/>
            <a:ext cx="23011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Memiliki </a:t>
            </a:r>
            <a:endParaRPr/>
          </a:p>
          <a:p>
            <a:pPr indent="0" lvl="0" marL="0" marR="0" rtl="0" algn="l">
              <a:spcBef>
                <a:spcPts val="0"/>
              </a:spcBef>
              <a:spcAft>
                <a:spcPts val="0"/>
              </a:spcAft>
              <a:buNone/>
            </a:pPr>
            <a:r>
              <a:rPr lang="en-ID" sz="1400">
                <a:solidFill>
                  <a:schemeClr val="lt1"/>
                </a:solidFill>
                <a:latin typeface="Calibri"/>
                <a:ea typeface="Calibri"/>
                <a:cs typeface="Calibri"/>
                <a:sym typeface="Calibri"/>
              </a:rPr>
              <a:t>Smartphone</a:t>
            </a:r>
            <a:endParaRPr sz="1400">
              <a:solidFill>
                <a:schemeClr val="lt1"/>
              </a:solidFill>
              <a:latin typeface="Calibri"/>
              <a:ea typeface="Calibri"/>
              <a:cs typeface="Calibri"/>
              <a:sym typeface="Calibri"/>
            </a:endParaRPr>
          </a:p>
        </p:txBody>
      </p:sp>
      <p:sp>
        <p:nvSpPr>
          <p:cNvPr id="108" name="Google Shape;108;p2"/>
          <p:cNvSpPr/>
          <p:nvPr/>
        </p:nvSpPr>
        <p:spPr>
          <a:xfrm>
            <a:off x="5807863" y="469421"/>
            <a:ext cx="4399965" cy="3954570"/>
          </a:xfrm>
          <a:prstGeom prst="rect">
            <a:avLst/>
          </a:prstGeom>
          <a:solidFill>
            <a:srgbClr val="F38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2"/>
          <p:cNvSpPr txBox="1"/>
          <p:nvPr/>
        </p:nvSpPr>
        <p:spPr>
          <a:xfrm>
            <a:off x="6813605" y="3480361"/>
            <a:ext cx="177965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4400">
                <a:solidFill>
                  <a:schemeClr val="lt1"/>
                </a:solidFill>
                <a:latin typeface="Calibri"/>
                <a:ea typeface="Calibri"/>
                <a:cs typeface="Calibri"/>
                <a:sym typeface="Calibri"/>
              </a:rPr>
              <a:t>4,6 M  </a:t>
            </a:r>
            <a:endParaRPr b="1" sz="4400">
              <a:solidFill>
                <a:schemeClr val="lt1"/>
              </a:solidFill>
              <a:latin typeface="Calibri"/>
              <a:ea typeface="Calibri"/>
              <a:cs typeface="Calibri"/>
              <a:sym typeface="Calibri"/>
            </a:endParaRPr>
          </a:p>
        </p:txBody>
      </p:sp>
      <p:sp>
        <p:nvSpPr>
          <p:cNvPr id="110" name="Google Shape;110;p2"/>
          <p:cNvSpPr txBox="1"/>
          <p:nvPr/>
        </p:nvSpPr>
        <p:spPr>
          <a:xfrm>
            <a:off x="8349406" y="3632391"/>
            <a:ext cx="23011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Terhubung dengan</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ID" sz="1400">
                <a:solidFill>
                  <a:schemeClr val="lt1"/>
                </a:solidFill>
                <a:latin typeface="Calibri"/>
                <a:ea typeface="Calibri"/>
                <a:cs typeface="Calibri"/>
                <a:sym typeface="Calibri"/>
              </a:rPr>
              <a:t>Internet</a:t>
            </a:r>
            <a:endParaRPr sz="1400">
              <a:solidFill>
                <a:schemeClr val="lt1"/>
              </a:solidFill>
              <a:latin typeface="Calibri"/>
              <a:ea typeface="Calibri"/>
              <a:cs typeface="Calibri"/>
              <a:sym typeface="Calibri"/>
            </a:endParaRPr>
          </a:p>
        </p:txBody>
      </p:sp>
      <p:sp>
        <p:nvSpPr>
          <p:cNvPr id="111" name="Google Shape;111;p2"/>
          <p:cNvSpPr/>
          <p:nvPr/>
        </p:nvSpPr>
        <p:spPr>
          <a:xfrm>
            <a:off x="5820556" y="469421"/>
            <a:ext cx="3190002" cy="286558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 name="Google Shape;112;p2"/>
          <p:cNvPicPr preferRelativeResize="0"/>
          <p:nvPr/>
        </p:nvPicPr>
        <p:blipFill rotWithShape="1">
          <a:blip r:embed="rId4">
            <a:alphaModFix/>
          </a:blip>
          <a:srcRect b="0" l="0" r="0" t="0"/>
          <a:stretch/>
        </p:blipFill>
        <p:spPr>
          <a:xfrm>
            <a:off x="5975376" y="2481840"/>
            <a:ext cx="674993" cy="675310"/>
          </a:xfrm>
          <a:prstGeom prst="rect">
            <a:avLst/>
          </a:prstGeom>
          <a:noFill/>
          <a:ln>
            <a:noFill/>
          </a:ln>
        </p:spPr>
      </p:pic>
      <p:pic>
        <p:nvPicPr>
          <p:cNvPr id="113" name="Google Shape;113;p2"/>
          <p:cNvPicPr preferRelativeResize="0"/>
          <p:nvPr/>
        </p:nvPicPr>
        <p:blipFill rotWithShape="1">
          <a:blip r:embed="rId5">
            <a:alphaModFix/>
          </a:blip>
          <a:srcRect b="0" l="0" r="0" t="0"/>
          <a:stretch/>
        </p:blipFill>
        <p:spPr>
          <a:xfrm>
            <a:off x="5975376" y="3595265"/>
            <a:ext cx="634807" cy="523220"/>
          </a:xfrm>
          <a:prstGeom prst="rect">
            <a:avLst/>
          </a:prstGeom>
          <a:noFill/>
          <a:ln>
            <a:noFill/>
          </a:ln>
        </p:spPr>
      </p:pic>
      <p:pic>
        <p:nvPicPr>
          <p:cNvPr id="114" name="Google Shape;114;p2"/>
          <p:cNvPicPr preferRelativeResize="0"/>
          <p:nvPr/>
        </p:nvPicPr>
        <p:blipFill rotWithShape="1">
          <a:blip r:embed="rId6">
            <a:alphaModFix/>
          </a:blip>
          <a:srcRect b="0" l="0" r="0" t="0"/>
          <a:stretch/>
        </p:blipFill>
        <p:spPr>
          <a:xfrm>
            <a:off x="6054690" y="4499064"/>
            <a:ext cx="384702" cy="667755"/>
          </a:xfrm>
          <a:prstGeom prst="rect">
            <a:avLst/>
          </a:prstGeom>
          <a:noFill/>
          <a:ln>
            <a:noFill/>
          </a:ln>
        </p:spPr>
      </p:pic>
      <p:sp>
        <p:nvSpPr>
          <p:cNvPr id="115" name="Google Shape;115;p2"/>
          <p:cNvSpPr txBox="1"/>
          <p:nvPr/>
        </p:nvSpPr>
        <p:spPr>
          <a:xfrm>
            <a:off x="6814022" y="2339684"/>
            <a:ext cx="177965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4400">
                <a:solidFill>
                  <a:schemeClr val="lt1"/>
                </a:solidFill>
                <a:latin typeface="Calibri"/>
                <a:ea typeface="Calibri"/>
                <a:cs typeface="Calibri"/>
                <a:sym typeface="Calibri"/>
              </a:rPr>
              <a:t>3,9 M  </a:t>
            </a:r>
            <a:endParaRPr b="1" sz="4400">
              <a:solidFill>
                <a:schemeClr val="lt1"/>
              </a:solidFill>
              <a:latin typeface="Calibri"/>
              <a:ea typeface="Calibri"/>
              <a:cs typeface="Calibri"/>
              <a:sym typeface="Calibri"/>
            </a:endParaRPr>
          </a:p>
        </p:txBody>
      </p:sp>
      <p:sp>
        <p:nvSpPr>
          <p:cNvPr id="116" name="Google Shape;116;p2"/>
          <p:cNvSpPr txBox="1"/>
          <p:nvPr/>
        </p:nvSpPr>
        <p:spPr>
          <a:xfrm>
            <a:off x="6828075" y="2962977"/>
            <a:ext cx="230111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Pengguna Sosial Media</a:t>
            </a:r>
            <a:endParaRPr sz="1400">
              <a:solidFill>
                <a:schemeClr val="lt1"/>
              </a:solidFill>
              <a:latin typeface="Calibri"/>
              <a:ea typeface="Calibri"/>
              <a:cs typeface="Calibri"/>
              <a:sym typeface="Calibri"/>
            </a:endParaRPr>
          </a:p>
        </p:txBody>
      </p:sp>
      <p:sp>
        <p:nvSpPr>
          <p:cNvPr id="117" name="Google Shape;117;p2"/>
          <p:cNvSpPr txBox="1"/>
          <p:nvPr/>
        </p:nvSpPr>
        <p:spPr>
          <a:xfrm>
            <a:off x="6875678" y="5361785"/>
            <a:ext cx="179059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4400">
                <a:solidFill>
                  <a:schemeClr val="lt1"/>
                </a:solidFill>
                <a:latin typeface="Calibri"/>
                <a:ea typeface="Calibri"/>
                <a:cs typeface="Calibri"/>
                <a:sym typeface="Calibri"/>
              </a:rPr>
              <a:t>7,7 M </a:t>
            </a:r>
            <a:endParaRPr b="1" sz="4400">
              <a:solidFill>
                <a:schemeClr val="lt1"/>
              </a:solidFill>
              <a:latin typeface="Calibri"/>
              <a:ea typeface="Calibri"/>
              <a:cs typeface="Calibri"/>
              <a:sym typeface="Calibri"/>
            </a:endParaRPr>
          </a:p>
        </p:txBody>
      </p:sp>
      <p:sp>
        <p:nvSpPr>
          <p:cNvPr id="118" name="Google Shape;118;p2"/>
          <p:cNvSpPr txBox="1"/>
          <p:nvPr/>
        </p:nvSpPr>
        <p:spPr>
          <a:xfrm>
            <a:off x="8413429" y="5496486"/>
            <a:ext cx="106344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Penduduk</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ID" sz="1400">
                <a:solidFill>
                  <a:schemeClr val="lt1"/>
                </a:solidFill>
                <a:latin typeface="Calibri"/>
                <a:ea typeface="Calibri"/>
                <a:cs typeface="Calibri"/>
                <a:sym typeface="Calibri"/>
              </a:rPr>
              <a:t>Dunia</a:t>
            </a:r>
            <a:endParaRPr sz="1400">
              <a:solidFill>
                <a:schemeClr val="lt1"/>
              </a:solidFill>
              <a:latin typeface="Calibri"/>
              <a:ea typeface="Calibri"/>
              <a:cs typeface="Calibri"/>
              <a:sym typeface="Calibri"/>
            </a:endParaRPr>
          </a:p>
        </p:txBody>
      </p:sp>
      <p:pic>
        <p:nvPicPr>
          <p:cNvPr id="119" name="Google Shape;119;p2"/>
          <p:cNvPicPr preferRelativeResize="0"/>
          <p:nvPr/>
        </p:nvPicPr>
        <p:blipFill rotWithShape="1">
          <a:blip r:embed="rId7">
            <a:alphaModFix/>
          </a:blip>
          <a:srcRect b="0" l="0" r="0" t="0"/>
          <a:stretch/>
        </p:blipFill>
        <p:spPr>
          <a:xfrm>
            <a:off x="5975376" y="5523357"/>
            <a:ext cx="673314" cy="431662"/>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20"/>
          <p:cNvPicPr preferRelativeResize="0"/>
          <p:nvPr/>
        </p:nvPicPr>
        <p:blipFill rotWithShape="1">
          <a:blip r:embed="rId3">
            <a:alphaModFix/>
          </a:blip>
          <a:srcRect b="0" l="0" r="0" t="0"/>
          <a:stretch/>
        </p:blipFill>
        <p:spPr>
          <a:xfrm>
            <a:off x="628996" y="593061"/>
            <a:ext cx="7562504" cy="5671878"/>
          </a:xfrm>
          <a:prstGeom prst="rect">
            <a:avLst/>
          </a:prstGeom>
          <a:noFill/>
          <a:ln>
            <a:noFill/>
          </a:ln>
        </p:spPr>
      </p:pic>
      <p:sp>
        <p:nvSpPr>
          <p:cNvPr id="488" name="Google Shape;488;p20"/>
          <p:cNvSpPr/>
          <p:nvPr/>
        </p:nvSpPr>
        <p:spPr>
          <a:xfrm>
            <a:off x="543271" y="6383835"/>
            <a:ext cx="60960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Calibri"/>
              <a:buNone/>
            </a:pPr>
            <a:r>
              <a:rPr lang="en-ID" sz="1100">
                <a:solidFill>
                  <a:srgbClr val="000000"/>
                </a:solidFill>
                <a:latin typeface="Calibri"/>
                <a:ea typeface="Calibri"/>
                <a:cs typeface="Calibri"/>
                <a:sym typeface="Calibri"/>
              </a:rPr>
              <a:t>Source: </a:t>
            </a:r>
            <a:r>
              <a:rPr b="0" i="0" lang="en-ID" sz="1100" u="none" cap="none" strike="noStrike">
                <a:solidFill>
                  <a:srgbClr val="000000"/>
                </a:solidFill>
                <a:latin typeface="Calibri"/>
                <a:ea typeface="Calibri"/>
                <a:cs typeface="Calibri"/>
                <a:sym typeface="Calibri"/>
              </a:rPr>
              <a:t>https://www.techrepublic.com/article/the-best-programming-languages-to-learn-in-2022/</a:t>
            </a:r>
            <a:endParaRPr/>
          </a:p>
        </p:txBody>
      </p:sp>
      <p:grpSp>
        <p:nvGrpSpPr>
          <p:cNvPr id="489" name="Google Shape;489;p20"/>
          <p:cNvGrpSpPr/>
          <p:nvPr/>
        </p:nvGrpSpPr>
        <p:grpSpPr>
          <a:xfrm>
            <a:off x="9592235" y="134470"/>
            <a:ext cx="2456331" cy="472767"/>
            <a:chOff x="7736542" y="233082"/>
            <a:chExt cx="4285130" cy="824753"/>
          </a:xfrm>
        </p:grpSpPr>
        <p:sp>
          <p:nvSpPr>
            <p:cNvPr id="490" name="Google Shape;490;p20"/>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1" name="Google Shape;491;p20"/>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492" name="Google Shape;492;p20"/>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493" name="Google Shape;493;p20"/>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494" name="Google Shape;494;p20"/>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495" name="Google Shape;495;p20"/>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21"/>
          <p:cNvPicPr preferRelativeResize="0"/>
          <p:nvPr/>
        </p:nvPicPr>
        <p:blipFill rotWithShape="1">
          <a:blip r:embed="rId3">
            <a:alphaModFix/>
          </a:blip>
          <a:srcRect b="0" l="0" r="0" t="0"/>
          <a:stretch/>
        </p:blipFill>
        <p:spPr>
          <a:xfrm>
            <a:off x="702610" y="760051"/>
            <a:ext cx="3254188" cy="964816"/>
          </a:xfrm>
          <a:prstGeom prst="rect">
            <a:avLst/>
          </a:prstGeom>
          <a:noFill/>
          <a:ln>
            <a:noFill/>
          </a:ln>
        </p:spPr>
      </p:pic>
      <p:sp>
        <p:nvSpPr>
          <p:cNvPr id="502" name="Google Shape;502;p21"/>
          <p:cNvSpPr/>
          <p:nvPr/>
        </p:nvSpPr>
        <p:spPr>
          <a:xfrm>
            <a:off x="702610" y="1946613"/>
            <a:ext cx="11041715"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D" sz="1800">
                <a:solidFill>
                  <a:srgbClr val="000000"/>
                </a:solidFill>
                <a:latin typeface="Century"/>
                <a:ea typeface="Century"/>
                <a:cs typeface="Century"/>
                <a:sym typeface="Century"/>
              </a:rPr>
              <a:t>Python adalah Bahasa pemrograman tingkat tinggi dengan dynamic semantics , bersifat object oriented, dan interpretatif. Bahasa pemrograman ini fokus dikembangkan pada keterbacaan bahasa pemrograman. (Sumber: www.python.org). Berikut penjelasan terhadap ringkasan pengertian python di atas:</a:t>
            </a:r>
            <a:endParaRPr b="0" sz="1800">
              <a:solidFill>
                <a:srgbClr val="000000"/>
              </a:solidFill>
              <a:latin typeface="Century"/>
              <a:ea typeface="Century"/>
              <a:cs typeface="Century"/>
              <a:sym typeface="Century"/>
            </a:endParaRPr>
          </a:p>
        </p:txBody>
      </p:sp>
      <p:sp>
        <p:nvSpPr>
          <p:cNvPr id="503" name="Google Shape;503;p21"/>
          <p:cNvSpPr txBox="1"/>
          <p:nvPr/>
        </p:nvSpPr>
        <p:spPr>
          <a:xfrm>
            <a:off x="498192" y="5492183"/>
            <a:ext cx="250427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High Level Programming</a:t>
            </a:r>
            <a:endParaRPr b="1" sz="1800">
              <a:solidFill>
                <a:schemeClr val="dk1"/>
              </a:solidFill>
              <a:latin typeface="Calibri"/>
              <a:ea typeface="Calibri"/>
              <a:cs typeface="Calibri"/>
              <a:sym typeface="Calibri"/>
            </a:endParaRPr>
          </a:p>
        </p:txBody>
      </p:sp>
      <p:pic>
        <p:nvPicPr>
          <p:cNvPr id="504" name="Google Shape;504;p21"/>
          <p:cNvPicPr preferRelativeResize="0"/>
          <p:nvPr/>
        </p:nvPicPr>
        <p:blipFill rotWithShape="1">
          <a:blip r:embed="rId4">
            <a:alphaModFix/>
          </a:blip>
          <a:srcRect b="0" l="0" r="0" t="0"/>
          <a:stretch/>
        </p:blipFill>
        <p:spPr>
          <a:xfrm>
            <a:off x="3956798" y="3777915"/>
            <a:ext cx="1529602" cy="1529602"/>
          </a:xfrm>
          <a:prstGeom prst="rect">
            <a:avLst/>
          </a:prstGeom>
          <a:noFill/>
          <a:ln>
            <a:noFill/>
          </a:ln>
        </p:spPr>
      </p:pic>
      <p:sp>
        <p:nvSpPr>
          <p:cNvPr id="505" name="Google Shape;505;p21"/>
          <p:cNvSpPr txBox="1"/>
          <p:nvPr/>
        </p:nvSpPr>
        <p:spPr>
          <a:xfrm>
            <a:off x="4042759" y="5492183"/>
            <a:ext cx="135767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Intrepretatif</a:t>
            </a:r>
            <a:endParaRPr b="1" sz="1800">
              <a:solidFill>
                <a:schemeClr val="dk1"/>
              </a:solidFill>
              <a:latin typeface="Calibri"/>
              <a:ea typeface="Calibri"/>
              <a:cs typeface="Calibri"/>
              <a:sym typeface="Calibri"/>
            </a:endParaRPr>
          </a:p>
        </p:txBody>
      </p:sp>
      <p:pic>
        <p:nvPicPr>
          <p:cNvPr id="506" name="Google Shape;506;p21"/>
          <p:cNvPicPr preferRelativeResize="0"/>
          <p:nvPr/>
        </p:nvPicPr>
        <p:blipFill rotWithShape="1">
          <a:blip r:embed="rId5">
            <a:alphaModFix/>
          </a:blip>
          <a:srcRect b="15712" l="12768" r="9459" t="12336"/>
          <a:stretch/>
        </p:blipFill>
        <p:spPr>
          <a:xfrm>
            <a:off x="1035068" y="3569716"/>
            <a:ext cx="1878358" cy="1737801"/>
          </a:xfrm>
          <a:prstGeom prst="rect">
            <a:avLst/>
          </a:prstGeom>
          <a:noFill/>
          <a:ln>
            <a:noFill/>
          </a:ln>
        </p:spPr>
      </p:pic>
      <p:pic>
        <p:nvPicPr>
          <p:cNvPr id="507" name="Google Shape;507;p21"/>
          <p:cNvPicPr preferRelativeResize="0"/>
          <p:nvPr/>
        </p:nvPicPr>
        <p:blipFill rotWithShape="1">
          <a:blip r:embed="rId6">
            <a:alphaModFix/>
          </a:blip>
          <a:srcRect b="0" l="0" r="0" t="0"/>
          <a:stretch/>
        </p:blipFill>
        <p:spPr>
          <a:xfrm>
            <a:off x="6639592" y="3621122"/>
            <a:ext cx="1807710" cy="1807710"/>
          </a:xfrm>
          <a:prstGeom prst="rect">
            <a:avLst/>
          </a:prstGeom>
          <a:noFill/>
          <a:ln>
            <a:noFill/>
          </a:ln>
        </p:spPr>
      </p:pic>
      <p:sp>
        <p:nvSpPr>
          <p:cNvPr id="508" name="Google Shape;508;p21"/>
          <p:cNvSpPr txBox="1"/>
          <p:nvPr/>
        </p:nvSpPr>
        <p:spPr>
          <a:xfrm>
            <a:off x="6553200" y="5492183"/>
            <a:ext cx="171380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Object Oriented</a:t>
            </a:r>
            <a:endParaRPr b="1" sz="1800">
              <a:solidFill>
                <a:schemeClr val="dk1"/>
              </a:solidFill>
              <a:latin typeface="Calibri"/>
              <a:ea typeface="Calibri"/>
              <a:cs typeface="Calibri"/>
              <a:sym typeface="Calibri"/>
            </a:endParaRPr>
          </a:p>
        </p:txBody>
      </p:sp>
      <p:sp>
        <p:nvSpPr>
          <p:cNvPr id="509" name="Google Shape;509;p21"/>
          <p:cNvSpPr txBox="1"/>
          <p:nvPr/>
        </p:nvSpPr>
        <p:spPr>
          <a:xfrm>
            <a:off x="9135049" y="5482240"/>
            <a:ext cx="20404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Dynamic Semantics</a:t>
            </a:r>
            <a:endParaRPr b="1" sz="1800">
              <a:solidFill>
                <a:schemeClr val="dk1"/>
              </a:solidFill>
              <a:latin typeface="Calibri"/>
              <a:ea typeface="Calibri"/>
              <a:cs typeface="Calibri"/>
              <a:sym typeface="Calibri"/>
            </a:endParaRPr>
          </a:p>
        </p:txBody>
      </p:sp>
      <p:sp>
        <p:nvSpPr>
          <p:cNvPr id="510" name="Google Shape;510;p21"/>
          <p:cNvSpPr txBox="1"/>
          <p:nvPr/>
        </p:nvSpPr>
        <p:spPr>
          <a:xfrm>
            <a:off x="9380853" y="3970979"/>
            <a:ext cx="1548822"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6600">
                <a:solidFill>
                  <a:srgbClr val="FF9100"/>
                </a:solidFill>
                <a:latin typeface="Calibri"/>
                <a:ea typeface="Calibri"/>
                <a:cs typeface="Calibri"/>
                <a:sym typeface="Calibri"/>
              </a:rPr>
              <a:t>A=5</a:t>
            </a:r>
            <a:endParaRPr b="1" sz="6600">
              <a:solidFill>
                <a:srgbClr val="FF9100"/>
              </a:solidFill>
              <a:latin typeface="Calibri"/>
              <a:ea typeface="Calibri"/>
              <a:cs typeface="Calibri"/>
              <a:sym typeface="Calibri"/>
            </a:endParaRPr>
          </a:p>
        </p:txBody>
      </p:sp>
      <p:grpSp>
        <p:nvGrpSpPr>
          <p:cNvPr id="511" name="Google Shape;511;p21"/>
          <p:cNvGrpSpPr/>
          <p:nvPr/>
        </p:nvGrpSpPr>
        <p:grpSpPr>
          <a:xfrm>
            <a:off x="9592235" y="134470"/>
            <a:ext cx="2456331" cy="472767"/>
            <a:chOff x="7736542" y="233082"/>
            <a:chExt cx="4285130" cy="824753"/>
          </a:xfrm>
        </p:grpSpPr>
        <p:sp>
          <p:nvSpPr>
            <p:cNvPr id="512" name="Google Shape;512;p21"/>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3" name="Google Shape;513;p21"/>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514" name="Google Shape;514;p21"/>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515" name="Google Shape;515;p21"/>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516" name="Google Shape;516;p21"/>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517" name="Google Shape;517;p21"/>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2"/>
          <p:cNvSpPr txBox="1"/>
          <p:nvPr>
            <p:ph type="title"/>
          </p:nvPr>
        </p:nvSpPr>
        <p:spPr>
          <a:xfrm>
            <a:off x="776995" y="265230"/>
            <a:ext cx="10515600" cy="11259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893FF"/>
              </a:buClr>
              <a:buSzPts val="2800"/>
              <a:buFont typeface="Roboto"/>
              <a:buNone/>
            </a:pPr>
            <a:r>
              <a:rPr b="1" lang="en-ID" sz="2800">
                <a:solidFill>
                  <a:srgbClr val="4893FF"/>
                </a:solidFill>
                <a:latin typeface="Roboto"/>
                <a:ea typeface="Roboto"/>
                <a:cs typeface="Roboto"/>
                <a:sym typeface="Roboto"/>
              </a:rPr>
              <a:t>Mengapa Python?</a:t>
            </a:r>
            <a:endParaRPr b="1" sz="2800">
              <a:solidFill>
                <a:srgbClr val="4893FF"/>
              </a:solidFill>
              <a:latin typeface="Roboto"/>
              <a:ea typeface="Roboto"/>
              <a:cs typeface="Roboto"/>
              <a:sym typeface="Roboto"/>
            </a:endParaRPr>
          </a:p>
        </p:txBody>
      </p:sp>
      <p:pic>
        <p:nvPicPr>
          <p:cNvPr id="524" name="Google Shape;524;p22"/>
          <p:cNvPicPr preferRelativeResize="0"/>
          <p:nvPr/>
        </p:nvPicPr>
        <p:blipFill rotWithShape="1">
          <a:blip r:embed="rId3">
            <a:alphaModFix/>
          </a:blip>
          <a:srcRect b="0" l="0" r="0" t="0"/>
          <a:stretch/>
        </p:blipFill>
        <p:spPr>
          <a:xfrm>
            <a:off x="959002" y="2340069"/>
            <a:ext cx="1850595" cy="1850595"/>
          </a:xfrm>
          <a:prstGeom prst="rect">
            <a:avLst/>
          </a:prstGeom>
          <a:noFill/>
          <a:ln>
            <a:noFill/>
          </a:ln>
        </p:spPr>
      </p:pic>
      <p:sp>
        <p:nvSpPr>
          <p:cNvPr id="525" name="Google Shape;525;p22"/>
          <p:cNvSpPr txBox="1"/>
          <p:nvPr/>
        </p:nvSpPr>
        <p:spPr>
          <a:xfrm>
            <a:off x="965823" y="4480462"/>
            <a:ext cx="184377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Mudah Dipahami</a:t>
            </a:r>
            <a:endParaRPr b="1" sz="1800">
              <a:solidFill>
                <a:schemeClr val="dk1"/>
              </a:solidFill>
              <a:latin typeface="Calibri"/>
              <a:ea typeface="Calibri"/>
              <a:cs typeface="Calibri"/>
              <a:sym typeface="Calibri"/>
            </a:endParaRPr>
          </a:p>
        </p:txBody>
      </p:sp>
      <p:pic>
        <p:nvPicPr>
          <p:cNvPr id="526" name="Google Shape;526;p22"/>
          <p:cNvPicPr preferRelativeResize="0"/>
          <p:nvPr/>
        </p:nvPicPr>
        <p:blipFill rotWithShape="1">
          <a:blip r:embed="rId4">
            <a:alphaModFix/>
          </a:blip>
          <a:srcRect b="0" l="0" r="0" t="0"/>
          <a:stretch/>
        </p:blipFill>
        <p:spPr>
          <a:xfrm>
            <a:off x="3715522" y="2340068"/>
            <a:ext cx="1850595" cy="1850595"/>
          </a:xfrm>
          <a:prstGeom prst="rect">
            <a:avLst/>
          </a:prstGeom>
          <a:noFill/>
          <a:ln>
            <a:noFill/>
          </a:ln>
        </p:spPr>
      </p:pic>
      <p:sp>
        <p:nvSpPr>
          <p:cNvPr id="527" name="Google Shape;527;p22"/>
          <p:cNvSpPr txBox="1"/>
          <p:nvPr/>
        </p:nvSpPr>
        <p:spPr>
          <a:xfrm>
            <a:off x="3887003" y="4480462"/>
            <a:ext cx="14012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Open Source</a:t>
            </a:r>
            <a:endParaRPr b="1" sz="1800">
              <a:solidFill>
                <a:schemeClr val="dk1"/>
              </a:solidFill>
              <a:latin typeface="Calibri"/>
              <a:ea typeface="Calibri"/>
              <a:cs typeface="Calibri"/>
              <a:sym typeface="Calibri"/>
            </a:endParaRPr>
          </a:p>
        </p:txBody>
      </p:sp>
      <p:pic>
        <p:nvPicPr>
          <p:cNvPr id="528" name="Google Shape;528;p22"/>
          <p:cNvPicPr preferRelativeResize="0"/>
          <p:nvPr/>
        </p:nvPicPr>
        <p:blipFill rotWithShape="1">
          <a:blip r:embed="rId5">
            <a:alphaModFix/>
          </a:blip>
          <a:srcRect b="0" l="0" r="0" t="0"/>
          <a:stretch/>
        </p:blipFill>
        <p:spPr>
          <a:xfrm>
            <a:off x="6551594" y="2259525"/>
            <a:ext cx="2011680" cy="2011680"/>
          </a:xfrm>
          <a:prstGeom prst="rect">
            <a:avLst/>
          </a:prstGeom>
          <a:noFill/>
          <a:ln>
            <a:noFill/>
          </a:ln>
        </p:spPr>
      </p:pic>
      <p:pic>
        <p:nvPicPr>
          <p:cNvPr id="529" name="Google Shape;529;p22"/>
          <p:cNvPicPr preferRelativeResize="0"/>
          <p:nvPr/>
        </p:nvPicPr>
        <p:blipFill rotWithShape="1">
          <a:blip r:embed="rId6">
            <a:alphaModFix/>
          </a:blip>
          <a:srcRect b="0" l="0" r="0" t="0"/>
          <a:stretch/>
        </p:blipFill>
        <p:spPr>
          <a:xfrm>
            <a:off x="9495368" y="2340067"/>
            <a:ext cx="1850595" cy="1850595"/>
          </a:xfrm>
          <a:prstGeom prst="rect">
            <a:avLst/>
          </a:prstGeom>
          <a:noFill/>
          <a:ln>
            <a:noFill/>
          </a:ln>
        </p:spPr>
      </p:pic>
      <p:sp>
        <p:nvSpPr>
          <p:cNvPr id="530" name="Google Shape;530;p22"/>
          <p:cNvSpPr txBox="1"/>
          <p:nvPr/>
        </p:nvSpPr>
        <p:spPr>
          <a:xfrm>
            <a:off x="7077975" y="4480462"/>
            <a:ext cx="958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Dinamis</a:t>
            </a:r>
            <a:endParaRPr b="1" sz="1800">
              <a:solidFill>
                <a:schemeClr val="dk1"/>
              </a:solidFill>
              <a:latin typeface="Calibri"/>
              <a:ea typeface="Calibri"/>
              <a:cs typeface="Calibri"/>
              <a:sym typeface="Calibri"/>
            </a:endParaRPr>
          </a:p>
        </p:txBody>
      </p:sp>
      <p:sp>
        <p:nvSpPr>
          <p:cNvPr id="531" name="Google Shape;531;p22"/>
          <p:cNvSpPr txBox="1"/>
          <p:nvPr/>
        </p:nvSpPr>
        <p:spPr>
          <a:xfrm>
            <a:off x="9198959" y="4518224"/>
            <a:ext cx="224497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Library DS Terlengkap</a:t>
            </a:r>
            <a:endParaRPr b="1" sz="1800">
              <a:solidFill>
                <a:schemeClr val="dk1"/>
              </a:solidFill>
              <a:latin typeface="Calibri"/>
              <a:ea typeface="Calibri"/>
              <a:cs typeface="Calibri"/>
              <a:sym typeface="Calibri"/>
            </a:endParaRPr>
          </a:p>
        </p:txBody>
      </p:sp>
      <p:grpSp>
        <p:nvGrpSpPr>
          <p:cNvPr id="532" name="Google Shape;532;p22"/>
          <p:cNvGrpSpPr/>
          <p:nvPr/>
        </p:nvGrpSpPr>
        <p:grpSpPr>
          <a:xfrm>
            <a:off x="9592235" y="134470"/>
            <a:ext cx="2456331" cy="472767"/>
            <a:chOff x="7736542" y="233082"/>
            <a:chExt cx="4285130" cy="824753"/>
          </a:xfrm>
        </p:grpSpPr>
        <p:sp>
          <p:nvSpPr>
            <p:cNvPr id="533" name="Google Shape;533;p22"/>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4" name="Google Shape;534;p22"/>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535" name="Google Shape;535;p22"/>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536" name="Google Shape;536;p22"/>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537" name="Google Shape;537;p22"/>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538" name="Google Shape;538;p22"/>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pSp>
        <p:nvGrpSpPr>
          <p:cNvPr id="544" name="Google Shape;544;p23"/>
          <p:cNvGrpSpPr/>
          <p:nvPr/>
        </p:nvGrpSpPr>
        <p:grpSpPr>
          <a:xfrm>
            <a:off x="9592235" y="134470"/>
            <a:ext cx="2456331" cy="472767"/>
            <a:chOff x="7736542" y="233082"/>
            <a:chExt cx="4285130" cy="824753"/>
          </a:xfrm>
        </p:grpSpPr>
        <p:sp>
          <p:nvSpPr>
            <p:cNvPr id="545" name="Google Shape;545;p23"/>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6" name="Google Shape;546;p23"/>
            <p:cNvPicPr preferRelativeResize="0"/>
            <p:nvPr/>
          </p:nvPicPr>
          <p:blipFill rotWithShape="1">
            <a:blip r:embed="rId3">
              <a:alphaModFix/>
            </a:blip>
            <a:srcRect b="0" l="0" r="0" t="0"/>
            <a:stretch/>
          </p:blipFill>
          <p:spPr>
            <a:xfrm>
              <a:off x="8000230" y="367062"/>
              <a:ext cx="540000" cy="542918"/>
            </a:xfrm>
            <a:prstGeom prst="rect">
              <a:avLst/>
            </a:prstGeom>
            <a:noFill/>
            <a:ln>
              <a:noFill/>
            </a:ln>
          </p:spPr>
        </p:pic>
        <p:pic>
          <p:nvPicPr>
            <p:cNvPr id="547" name="Google Shape;547;p23"/>
            <p:cNvPicPr preferRelativeResize="0"/>
            <p:nvPr/>
          </p:nvPicPr>
          <p:blipFill rotWithShape="1">
            <a:blip r:embed="rId4">
              <a:alphaModFix/>
            </a:blip>
            <a:srcRect b="0" l="0" r="0" t="0"/>
            <a:stretch/>
          </p:blipFill>
          <p:spPr>
            <a:xfrm>
              <a:off x="8737361" y="372211"/>
              <a:ext cx="540000" cy="532620"/>
            </a:xfrm>
            <a:prstGeom prst="rect">
              <a:avLst/>
            </a:prstGeom>
            <a:noFill/>
            <a:ln>
              <a:noFill/>
            </a:ln>
          </p:spPr>
        </p:pic>
        <p:pic>
          <p:nvPicPr>
            <p:cNvPr id="548" name="Google Shape;548;p23"/>
            <p:cNvPicPr preferRelativeResize="0"/>
            <p:nvPr/>
          </p:nvPicPr>
          <p:blipFill rotWithShape="1">
            <a:blip r:embed="rId5">
              <a:alphaModFix/>
            </a:blip>
            <a:srcRect b="0" l="0" r="0" t="0"/>
            <a:stretch/>
          </p:blipFill>
          <p:spPr>
            <a:xfrm>
              <a:off x="9386215" y="319921"/>
              <a:ext cx="648000" cy="637200"/>
            </a:xfrm>
            <a:prstGeom prst="rect">
              <a:avLst/>
            </a:prstGeom>
            <a:noFill/>
            <a:ln>
              <a:noFill/>
            </a:ln>
          </p:spPr>
        </p:pic>
        <p:pic>
          <p:nvPicPr>
            <p:cNvPr id="549" name="Google Shape;549;p23"/>
            <p:cNvPicPr preferRelativeResize="0"/>
            <p:nvPr/>
          </p:nvPicPr>
          <p:blipFill rotWithShape="1">
            <a:blip r:embed="rId6">
              <a:alphaModFix/>
            </a:blip>
            <a:srcRect b="0" l="0" r="0" t="0"/>
            <a:stretch/>
          </p:blipFill>
          <p:spPr>
            <a:xfrm>
              <a:off x="10098926" y="320691"/>
              <a:ext cx="540000" cy="635661"/>
            </a:xfrm>
            <a:prstGeom prst="rect">
              <a:avLst/>
            </a:prstGeom>
            <a:noFill/>
            <a:ln>
              <a:noFill/>
            </a:ln>
          </p:spPr>
        </p:pic>
        <p:pic>
          <p:nvPicPr>
            <p:cNvPr id="550" name="Google Shape;550;p23"/>
            <p:cNvPicPr preferRelativeResize="0"/>
            <p:nvPr/>
          </p:nvPicPr>
          <p:blipFill rotWithShape="1">
            <a:blip r:embed="rId7">
              <a:alphaModFix/>
            </a:blip>
            <a:srcRect b="0" l="0" r="0" t="0"/>
            <a:stretch/>
          </p:blipFill>
          <p:spPr>
            <a:xfrm>
              <a:off x="10814321" y="325180"/>
              <a:ext cx="940023" cy="626682"/>
            </a:xfrm>
            <a:prstGeom prst="rect">
              <a:avLst/>
            </a:prstGeom>
            <a:noFill/>
            <a:ln>
              <a:noFill/>
            </a:ln>
          </p:spPr>
        </p:pic>
      </p:grpSp>
      <p:pic>
        <p:nvPicPr>
          <p:cNvPr id="551" name="Google Shape;551;p23"/>
          <p:cNvPicPr preferRelativeResize="0"/>
          <p:nvPr/>
        </p:nvPicPr>
        <p:blipFill rotWithShape="1">
          <a:blip r:embed="rId8">
            <a:alphaModFix/>
          </a:blip>
          <a:srcRect b="0" l="0" r="0" t="0"/>
          <a:stretch/>
        </p:blipFill>
        <p:spPr>
          <a:xfrm>
            <a:off x="809625" y="990600"/>
            <a:ext cx="4876800" cy="4876800"/>
          </a:xfrm>
          <a:prstGeom prst="rect">
            <a:avLst/>
          </a:prstGeom>
          <a:noFill/>
          <a:ln>
            <a:noFill/>
          </a:ln>
        </p:spPr>
      </p:pic>
      <p:sp>
        <p:nvSpPr>
          <p:cNvPr id="552" name="Google Shape;552;p23"/>
          <p:cNvSpPr txBox="1"/>
          <p:nvPr/>
        </p:nvSpPr>
        <p:spPr>
          <a:xfrm>
            <a:off x="6078607" y="1447800"/>
            <a:ext cx="321671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600">
                <a:solidFill>
                  <a:schemeClr val="dk1"/>
                </a:solidFill>
                <a:latin typeface="Calibri"/>
                <a:ea typeface="Calibri"/>
                <a:cs typeface="Calibri"/>
                <a:sym typeface="Calibri"/>
              </a:rPr>
              <a:t>Lets Practice</a:t>
            </a:r>
            <a:endParaRPr/>
          </a:p>
          <a:p>
            <a:pPr indent="0" lvl="0" marL="0" marR="0" rtl="0" algn="l">
              <a:spcBef>
                <a:spcPts val="0"/>
              </a:spcBef>
              <a:spcAft>
                <a:spcPts val="0"/>
              </a:spcAft>
              <a:buNone/>
            </a:pPr>
            <a:r>
              <a:rPr b="1" lang="en-ID" sz="3600">
                <a:solidFill>
                  <a:schemeClr val="dk1"/>
                </a:solidFill>
                <a:latin typeface="Calibri"/>
                <a:ea typeface="Calibri"/>
                <a:cs typeface="Calibri"/>
                <a:sym typeface="Calibri"/>
              </a:rPr>
              <a:t>Simple Example</a:t>
            </a:r>
            <a:endParaRPr/>
          </a:p>
          <a:p>
            <a:pPr indent="0" lvl="0" marL="0" marR="0" rtl="0" algn="l">
              <a:spcBef>
                <a:spcPts val="0"/>
              </a:spcBef>
              <a:spcAft>
                <a:spcPts val="0"/>
              </a:spcAft>
              <a:buNone/>
            </a:pPr>
            <a:r>
              <a:rPr b="1" lang="en-ID" sz="3600">
                <a:solidFill>
                  <a:schemeClr val="dk1"/>
                </a:solidFill>
                <a:latin typeface="Calibri"/>
                <a:ea typeface="Calibri"/>
                <a:cs typeface="Calibri"/>
                <a:sym typeface="Calibri"/>
              </a:rPr>
              <a:t>Using Python</a:t>
            </a:r>
            <a:endParaRPr b="1" sz="3600">
              <a:solidFill>
                <a:schemeClr val="dk1"/>
              </a:solidFill>
              <a:latin typeface="Calibri"/>
              <a:ea typeface="Calibri"/>
              <a:cs typeface="Calibri"/>
              <a:sym typeface="Calibri"/>
            </a:endParaRPr>
          </a:p>
        </p:txBody>
      </p:sp>
      <p:sp>
        <p:nvSpPr>
          <p:cNvPr id="553" name="Google Shape;553;p23"/>
          <p:cNvSpPr txBox="1"/>
          <p:nvPr/>
        </p:nvSpPr>
        <p:spPr>
          <a:xfrm>
            <a:off x="6096000" y="4838700"/>
            <a:ext cx="20002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800">
                <a:solidFill>
                  <a:schemeClr val="accent6"/>
                </a:solidFill>
                <a:latin typeface="Calibri"/>
                <a:ea typeface="Calibri"/>
                <a:cs typeface="Calibri"/>
                <a:sym typeface="Calibri"/>
              </a:rPr>
              <a:t>Continue Next Part</a:t>
            </a:r>
            <a:endParaRPr b="1" sz="1800">
              <a:solidFill>
                <a:schemeClr val="accent6"/>
              </a:solidFill>
              <a:latin typeface="Calibri"/>
              <a:ea typeface="Calibri"/>
              <a:cs typeface="Calibri"/>
              <a:sym typeface="Calibri"/>
            </a:endParaRPr>
          </a:p>
        </p:txBody>
      </p:sp>
      <p:sp>
        <p:nvSpPr>
          <p:cNvPr id="554" name="Google Shape;554;p23"/>
          <p:cNvSpPr txBox="1"/>
          <p:nvPr/>
        </p:nvSpPr>
        <p:spPr>
          <a:xfrm>
            <a:off x="6096000" y="3655875"/>
            <a:ext cx="51200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D" sz="1800">
                <a:solidFill>
                  <a:schemeClr val="dk1"/>
                </a:solidFill>
                <a:latin typeface="Calibri"/>
                <a:ea typeface="Calibri"/>
                <a:cs typeface="Calibri"/>
                <a:sym typeface="Calibri"/>
              </a:rPr>
              <a:t>Customer Segmentation Problem Using Basic Python</a:t>
            </a:r>
            <a:endParaRPr i="1" sz="1800">
              <a:solidFill>
                <a:schemeClr val="dk1"/>
              </a:solidFill>
              <a:latin typeface="Calibri"/>
              <a:ea typeface="Calibri"/>
              <a:cs typeface="Calibri"/>
              <a:sym typeface="Calibri"/>
            </a:endParaRPr>
          </a:p>
        </p:txBody>
      </p:sp>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p:nvPr/>
        </p:nvSpPr>
        <p:spPr>
          <a:xfrm>
            <a:off x="3426690" y="628073"/>
            <a:ext cx="3777674" cy="785091"/>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 name="Google Shape;126;p3"/>
          <p:cNvPicPr preferRelativeResize="0"/>
          <p:nvPr/>
        </p:nvPicPr>
        <p:blipFill rotWithShape="1">
          <a:blip r:embed="rId3">
            <a:alphaModFix/>
          </a:blip>
          <a:srcRect b="0" l="0" r="0" t="0"/>
          <a:stretch/>
        </p:blipFill>
        <p:spPr>
          <a:xfrm>
            <a:off x="233386" y="1321352"/>
            <a:ext cx="7866904" cy="5084074"/>
          </a:xfrm>
          <a:prstGeom prst="rect">
            <a:avLst/>
          </a:prstGeom>
          <a:noFill/>
          <a:ln>
            <a:noFill/>
          </a:ln>
        </p:spPr>
      </p:pic>
      <p:pic>
        <p:nvPicPr>
          <p:cNvPr id="127" name="Google Shape;127;p3"/>
          <p:cNvPicPr preferRelativeResize="0"/>
          <p:nvPr/>
        </p:nvPicPr>
        <p:blipFill rotWithShape="1">
          <a:blip r:embed="rId4">
            <a:alphaModFix/>
          </a:blip>
          <a:srcRect b="0" l="0" r="0" t="0"/>
          <a:stretch/>
        </p:blipFill>
        <p:spPr>
          <a:xfrm>
            <a:off x="3620103" y="797744"/>
            <a:ext cx="673314" cy="431662"/>
          </a:xfrm>
          <a:prstGeom prst="rect">
            <a:avLst/>
          </a:prstGeom>
          <a:noFill/>
          <a:ln>
            <a:noFill/>
          </a:ln>
        </p:spPr>
      </p:pic>
      <p:sp>
        <p:nvSpPr>
          <p:cNvPr id="128" name="Google Shape;128;p3"/>
          <p:cNvSpPr txBox="1"/>
          <p:nvPr/>
        </p:nvSpPr>
        <p:spPr>
          <a:xfrm>
            <a:off x="4486830" y="696562"/>
            <a:ext cx="15720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Populasi Penduduk</a:t>
            </a:r>
            <a:endParaRPr sz="1400">
              <a:solidFill>
                <a:schemeClr val="lt1"/>
              </a:solidFill>
              <a:latin typeface="Calibri"/>
              <a:ea typeface="Calibri"/>
              <a:cs typeface="Calibri"/>
              <a:sym typeface="Calibri"/>
            </a:endParaRPr>
          </a:p>
        </p:txBody>
      </p:sp>
      <p:sp>
        <p:nvSpPr>
          <p:cNvPr id="129" name="Google Shape;129;p3"/>
          <p:cNvSpPr txBox="1"/>
          <p:nvPr/>
        </p:nvSpPr>
        <p:spPr>
          <a:xfrm>
            <a:off x="4486830" y="921242"/>
            <a:ext cx="9845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000">
                <a:solidFill>
                  <a:srgbClr val="2E75B5"/>
                </a:solidFill>
                <a:latin typeface="Calibri"/>
                <a:ea typeface="Calibri"/>
                <a:cs typeface="Calibri"/>
                <a:sym typeface="Calibri"/>
              </a:rPr>
              <a:t>272.1 jt</a:t>
            </a:r>
            <a:endParaRPr b="1" sz="2000">
              <a:solidFill>
                <a:srgbClr val="2E75B5"/>
              </a:solidFill>
              <a:latin typeface="Calibri"/>
              <a:ea typeface="Calibri"/>
              <a:cs typeface="Calibri"/>
              <a:sym typeface="Calibri"/>
            </a:endParaRPr>
          </a:p>
        </p:txBody>
      </p:sp>
      <p:sp>
        <p:nvSpPr>
          <p:cNvPr id="130" name="Google Shape;130;p3"/>
          <p:cNvSpPr/>
          <p:nvPr/>
        </p:nvSpPr>
        <p:spPr>
          <a:xfrm>
            <a:off x="4418996" y="1786117"/>
            <a:ext cx="3777674" cy="785091"/>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3"/>
          <p:cNvSpPr txBox="1"/>
          <p:nvPr/>
        </p:nvSpPr>
        <p:spPr>
          <a:xfrm>
            <a:off x="5479136" y="1854606"/>
            <a:ext cx="18986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Smartphone Terkoneksi</a:t>
            </a:r>
            <a:endParaRPr sz="1400">
              <a:solidFill>
                <a:schemeClr val="lt1"/>
              </a:solidFill>
              <a:latin typeface="Calibri"/>
              <a:ea typeface="Calibri"/>
              <a:cs typeface="Calibri"/>
              <a:sym typeface="Calibri"/>
            </a:endParaRPr>
          </a:p>
        </p:txBody>
      </p:sp>
      <p:sp>
        <p:nvSpPr>
          <p:cNvPr id="132" name="Google Shape;132;p3"/>
          <p:cNvSpPr txBox="1"/>
          <p:nvPr/>
        </p:nvSpPr>
        <p:spPr>
          <a:xfrm>
            <a:off x="5479136" y="2079286"/>
            <a:ext cx="9845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000">
                <a:solidFill>
                  <a:srgbClr val="548135"/>
                </a:solidFill>
                <a:latin typeface="Calibri"/>
                <a:ea typeface="Calibri"/>
                <a:cs typeface="Calibri"/>
                <a:sym typeface="Calibri"/>
              </a:rPr>
              <a:t>338.2 jt</a:t>
            </a:r>
            <a:endParaRPr b="1" sz="2000">
              <a:solidFill>
                <a:srgbClr val="548135"/>
              </a:solidFill>
              <a:latin typeface="Calibri"/>
              <a:ea typeface="Calibri"/>
              <a:cs typeface="Calibri"/>
              <a:sym typeface="Calibri"/>
            </a:endParaRPr>
          </a:p>
        </p:txBody>
      </p:sp>
      <p:pic>
        <p:nvPicPr>
          <p:cNvPr id="133" name="Google Shape;133;p3"/>
          <p:cNvPicPr preferRelativeResize="0"/>
          <p:nvPr/>
        </p:nvPicPr>
        <p:blipFill rotWithShape="1">
          <a:blip r:embed="rId5">
            <a:alphaModFix/>
          </a:blip>
          <a:srcRect b="0" l="0" r="0" t="0"/>
          <a:stretch/>
        </p:blipFill>
        <p:spPr>
          <a:xfrm>
            <a:off x="4592028" y="1895755"/>
            <a:ext cx="341487" cy="592744"/>
          </a:xfrm>
          <a:prstGeom prst="rect">
            <a:avLst/>
          </a:prstGeom>
          <a:noFill/>
          <a:ln>
            <a:noFill/>
          </a:ln>
        </p:spPr>
      </p:pic>
      <p:pic>
        <p:nvPicPr>
          <p:cNvPr id="134" name="Google Shape;134;p3"/>
          <p:cNvPicPr preferRelativeResize="0"/>
          <p:nvPr/>
        </p:nvPicPr>
        <p:blipFill rotWithShape="1">
          <a:blip r:embed="rId6">
            <a:alphaModFix/>
          </a:blip>
          <a:srcRect b="0" l="0" r="0" t="0"/>
          <a:stretch/>
        </p:blipFill>
        <p:spPr>
          <a:xfrm>
            <a:off x="5012152" y="1913480"/>
            <a:ext cx="296586" cy="244452"/>
          </a:xfrm>
          <a:prstGeom prst="rect">
            <a:avLst/>
          </a:prstGeom>
          <a:noFill/>
          <a:ln>
            <a:noFill/>
          </a:ln>
        </p:spPr>
      </p:pic>
      <p:sp>
        <p:nvSpPr>
          <p:cNvPr id="135" name="Google Shape;135;p3"/>
          <p:cNvSpPr/>
          <p:nvPr/>
        </p:nvSpPr>
        <p:spPr>
          <a:xfrm>
            <a:off x="5624342" y="2879506"/>
            <a:ext cx="3777674" cy="785091"/>
          </a:xfrm>
          <a:prstGeom prst="rect">
            <a:avLst/>
          </a:prstGeom>
          <a:solidFill>
            <a:srgbClr val="F385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3"/>
          <p:cNvSpPr txBox="1"/>
          <p:nvPr/>
        </p:nvSpPr>
        <p:spPr>
          <a:xfrm>
            <a:off x="6684482" y="2947995"/>
            <a:ext cx="15391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Pengguna Internet</a:t>
            </a:r>
            <a:endParaRPr sz="1400">
              <a:solidFill>
                <a:schemeClr val="lt1"/>
              </a:solidFill>
              <a:latin typeface="Calibri"/>
              <a:ea typeface="Calibri"/>
              <a:cs typeface="Calibri"/>
              <a:sym typeface="Calibri"/>
            </a:endParaRPr>
          </a:p>
        </p:txBody>
      </p:sp>
      <p:sp>
        <p:nvSpPr>
          <p:cNvPr id="137" name="Google Shape;137;p3"/>
          <p:cNvSpPr txBox="1"/>
          <p:nvPr/>
        </p:nvSpPr>
        <p:spPr>
          <a:xfrm>
            <a:off x="6684482" y="3172675"/>
            <a:ext cx="9845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000">
                <a:solidFill>
                  <a:srgbClr val="C416BC"/>
                </a:solidFill>
                <a:latin typeface="Calibri"/>
                <a:ea typeface="Calibri"/>
                <a:cs typeface="Calibri"/>
                <a:sym typeface="Calibri"/>
              </a:rPr>
              <a:t>175.4 jt</a:t>
            </a:r>
            <a:endParaRPr b="1" sz="2000">
              <a:solidFill>
                <a:srgbClr val="C416BC"/>
              </a:solidFill>
              <a:latin typeface="Calibri"/>
              <a:ea typeface="Calibri"/>
              <a:cs typeface="Calibri"/>
              <a:sym typeface="Calibri"/>
            </a:endParaRPr>
          </a:p>
        </p:txBody>
      </p:sp>
      <p:pic>
        <p:nvPicPr>
          <p:cNvPr id="138" name="Google Shape;138;p3"/>
          <p:cNvPicPr preferRelativeResize="0"/>
          <p:nvPr/>
        </p:nvPicPr>
        <p:blipFill rotWithShape="1">
          <a:blip r:embed="rId7">
            <a:alphaModFix/>
          </a:blip>
          <a:srcRect b="0" l="0" r="0" t="0"/>
          <a:stretch/>
        </p:blipFill>
        <p:spPr>
          <a:xfrm>
            <a:off x="5783240" y="2980917"/>
            <a:ext cx="625519" cy="549710"/>
          </a:xfrm>
          <a:prstGeom prst="rect">
            <a:avLst/>
          </a:prstGeom>
          <a:noFill/>
          <a:ln>
            <a:noFill/>
          </a:ln>
        </p:spPr>
      </p:pic>
      <p:sp>
        <p:nvSpPr>
          <p:cNvPr id="139" name="Google Shape;139;p3"/>
          <p:cNvSpPr/>
          <p:nvPr/>
        </p:nvSpPr>
        <p:spPr>
          <a:xfrm>
            <a:off x="6463701" y="3965330"/>
            <a:ext cx="3777674" cy="785091"/>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3"/>
          <p:cNvSpPr txBox="1"/>
          <p:nvPr/>
        </p:nvSpPr>
        <p:spPr>
          <a:xfrm>
            <a:off x="7523841" y="4033819"/>
            <a:ext cx="187391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Calibri"/>
                <a:ea typeface="Calibri"/>
                <a:cs typeface="Calibri"/>
                <a:sym typeface="Calibri"/>
              </a:rPr>
              <a:t>Pengguna Sosial Media</a:t>
            </a:r>
            <a:endParaRPr sz="1400">
              <a:solidFill>
                <a:schemeClr val="lt1"/>
              </a:solidFill>
              <a:latin typeface="Calibri"/>
              <a:ea typeface="Calibri"/>
              <a:cs typeface="Calibri"/>
              <a:sym typeface="Calibri"/>
            </a:endParaRPr>
          </a:p>
        </p:txBody>
      </p:sp>
      <p:sp>
        <p:nvSpPr>
          <p:cNvPr id="141" name="Google Shape;141;p3"/>
          <p:cNvSpPr txBox="1"/>
          <p:nvPr/>
        </p:nvSpPr>
        <p:spPr>
          <a:xfrm>
            <a:off x="7523841" y="4258499"/>
            <a:ext cx="9845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000">
                <a:solidFill>
                  <a:srgbClr val="C55A11"/>
                </a:solidFill>
                <a:latin typeface="Calibri"/>
                <a:ea typeface="Calibri"/>
                <a:cs typeface="Calibri"/>
                <a:sym typeface="Calibri"/>
              </a:rPr>
              <a:t>160.0 jt</a:t>
            </a:r>
            <a:endParaRPr b="1" sz="2000">
              <a:solidFill>
                <a:srgbClr val="C55A11"/>
              </a:solidFill>
              <a:latin typeface="Calibri"/>
              <a:ea typeface="Calibri"/>
              <a:cs typeface="Calibri"/>
              <a:sym typeface="Calibri"/>
            </a:endParaRPr>
          </a:p>
        </p:txBody>
      </p:sp>
      <p:pic>
        <p:nvPicPr>
          <p:cNvPr id="142" name="Google Shape;142;p3"/>
          <p:cNvPicPr preferRelativeResize="0"/>
          <p:nvPr/>
        </p:nvPicPr>
        <p:blipFill rotWithShape="1">
          <a:blip r:embed="rId8">
            <a:alphaModFix/>
          </a:blip>
          <a:srcRect b="0" l="0" r="0" t="0"/>
          <a:stretch/>
        </p:blipFill>
        <p:spPr>
          <a:xfrm>
            <a:off x="6634495" y="4051029"/>
            <a:ext cx="580860" cy="581133"/>
          </a:xfrm>
          <a:prstGeom prst="rect">
            <a:avLst/>
          </a:prstGeom>
          <a:noFill/>
          <a:ln>
            <a:noFill/>
          </a:ln>
        </p:spPr>
      </p:pic>
      <p:grpSp>
        <p:nvGrpSpPr>
          <p:cNvPr id="143" name="Google Shape;143;p3"/>
          <p:cNvGrpSpPr/>
          <p:nvPr/>
        </p:nvGrpSpPr>
        <p:grpSpPr>
          <a:xfrm>
            <a:off x="9592235" y="134470"/>
            <a:ext cx="2456331" cy="472767"/>
            <a:chOff x="7736542" y="233082"/>
            <a:chExt cx="4285130" cy="824753"/>
          </a:xfrm>
        </p:grpSpPr>
        <p:sp>
          <p:nvSpPr>
            <p:cNvPr id="144" name="Google Shape;144;p3"/>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5" name="Google Shape;145;p3"/>
            <p:cNvPicPr preferRelativeResize="0"/>
            <p:nvPr/>
          </p:nvPicPr>
          <p:blipFill rotWithShape="1">
            <a:blip r:embed="rId9">
              <a:alphaModFix/>
            </a:blip>
            <a:srcRect b="0" l="0" r="0" t="0"/>
            <a:stretch/>
          </p:blipFill>
          <p:spPr>
            <a:xfrm>
              <a:off x="8000230" y="367062"/>
              <a:ext cx="540000" cy="542918"/>
            </a:xfrm>
            <a:prstGeom prst="rect">
              <a:avLst/>
            </a:prstGeom>
            <a:noFill/>
            <a:ln>
              <a:noFill/>
            </a:ln>
          </p:spPr>
        </p:pic>
        <p:pic>
          <p:nvPicPr>
            <p:cNvPr id="146" name="Google Shape;146;p3"/>
            <p:cNvPicPr preferRelativeResize="0"/>
            <p:nvPr/>
          </p:nvPicPr>
          <p:blipFill rotWithShape="1">
            <a:blip r:embed="rId10">
              <a:alphaModFix/>
            </a:blip>
            <a:srcRect b="0" l="0" r="0" t="0"/>
            <a:stretch/>
          </p:blipFill>
          <p:spPr>
            <a:xfrm>
              <a:off x="8737361" y="372211"/>
              <a:ext cx="540000" cy="532620"/>
            </a:xfrm>
            <a:prstGeom prst="rect">
              <a:avLst/>
            </a:prstGeom>
            <a:noFill/>
            <a:ln>
              <a:noFill/>
            </a:ln>
          </p:spPr>
        </p:pic>
        <p:pic>
          <p:nvPicPr>
            <p:cNvPr id="147" name="Google Shape;147;p3"/>
            <p:cNvPicPr preferRelativeResize="0"/>
            <p:nvPr/>
          </p:nvPicPr>
          <p:blipFill rotWithShape="1">
            <a:blip r:embed="rId11">
              <a:alphaModFix/>
            </a:blip>
            <a:srcRect b="0" l="0" r="0" t="0"/>
            <a:stretch/>
          </p:blipFill>
          <p:spPr>
            <a:xfrm>
              <a:off x="9386215" y="319921"/>
              <a:ext cx="648000" cy="637200"/>
            </a:xfrm>
            <a:prstGeom prst="rect">
              <a:avLst/>
            </a:prstGeom>
            <a:noFill/>
            <a:ln>
              <a:noFill/>
            </a:ln>
          </p:spPr>
        </p:pic>
        <p:pic>
          <p:nvPicPr>
            <p:cNvPr id="148" name="Google Shape;148;p3"/>
            <p:cNvPicPr preferRelativeResize="0"/>
            <p:nvPr/>
          </p:nvPicPr>
          <p:blipFill rotWithShape="1">
            <a:blip r:embed="rId12">
              <a:alphaModFix/>
            </a:blip>
            <a:srcRect b="0" l="0" r="0" t="0"/>
            <a:stretch/>
          </p:blipFill>
          <p:spPr>
            <a:xfrm>
              <a:off x="10098926" y="320691"/>
              <a:ext cx="540000" cy="635661"/>
            </a:xfrm>
            <a:prstGeom prst="rect">
              <a:avLst/>
            </a:prstGeom>
            <a:noFill/>
            <a:ln>
              <a:noFill/>
            </a:ln>
          </p:spPr>
        </p:pic>
        <p:pic>
          <p:nvPicPr>
            <p:cNvPr id="149" name="Google Shape;149;p3"/>
            <p:cNvPicPr preferRelativeResize="0"/>
            <p:nvPr/>
          </p:nvPicPr>
          <p:blipFill rotWithShape="1">
            <a:blip r:embed="rId13">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
          <p:cNvSpPr txBox="1"/>
          <p:nvPr/>
        </p:nvSpPr>
        <p:spPr>
          <a:xfrm>
            <a:off x="5917480" y="1729066"/>
            <a:ext cx="164319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3800">
                <a:solidFill>
                  <a:schemeClr val="accent1"/>
                </a:solidFill>
                <a:latin typeface="Arial Black"/>
                <a:ea typeface="Arial Black"/>
                <a:cs typeface="Arial Black"/>
                <a:sym typeface="Arial Black"/>
              </a:rPr>
              <a:t>“</a:t>
            </a:r>
            <a:endParaRPr b="1" sz="13800">
              <a:solidFill>
                <a:schemeClr val="accent1"/>
              </a:solidFill>
              <a:latin typeface="Arial Black"/>
              <a:ea typeface="Arial Black"/>
              <a:cs typeface="Arial Black"/>
              <a:sym typeface="Arial Black"/>
            </a:endParaRPr>
          </a:p>
        </p:txBody>
      </p:sp>
      <p:sp>
        <p:nvSpPr>
          <p:cNvPr id="156" name="Google Shape;156;p4"/>
          <p:cNvSpPr txBox="1"/>
          <p:nvPr/>
        </p:nvSpPr>
        <p:spPr>
          <a:xfrm>
            <a:off x="829734" y="3893135"/>
            <a:ext cx="701193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dk1"/>
                </a:solidFill>
                <a:latin typeface="Roboto"/>
                <a:ea typeface="Roboto"/>
                <a:cs typeface="Roboto"/>
                <a:sym typeface="Roboto"/>
              </a:rPr>
              <a:t>Revolusi Industri 4.0</a:t>
            </a:r>
            <a:endParaRPr sz="3200">
              <a:solidFill>
                <a:schemeClr val="dk1"/>
              </a:solidFill>
              <a:latin typeface="Roboto"/>
              <a:ea typeface="Roboto"/>
              <a:cs typeface="Roboto"/>
              <a:sym typeface="Roboto"/>
            </a:endParaRPr>
          </a:p>
        </p:txBody>
      </p:sp>
      <p:pic>
        <p:nvPicPr>
          <p:cNvPr id="157" name="Google Shape;157;p4"/>
          <p:cNvPicPr preferRelativeResize="0"/>
          <p:nvPr/>
        </p:nvPicPr>
        <p:blipFill rotWithShape="1">
          <a:blip r:embed="rId3">
            <a:alphaModFix/>
          </a:blip>
          <a:srcRect b="0" l="0" r="0" t="0"/>
          <a:stretch/>
        </p:blipFill>
        <p:spPr>
          <a:xfrm>
            <a:off x="988291" y="957121"/>
            <a:ext cx="4765964" cy="2666106"/>
          </a:xfrm>
          <a:prstGeom prst="rect">
            <a:avLst/>
          </a:prstGeom>
          <a:noFill/>
          <a:ln>
            <a:noFill/>
          </a:ln>
        </p:spPr>
      </p:pic>
      <p:sp>
        <p:nvSpPr>
          <p:cNvPr id="158" name="Google Shape;158;p4"/>
          <p:cNvSpPr txBox="1"/>
          <p:nvPr/>
        </p:nvSpPr>
        <p:spPr>
          <a:xfrm>
            <a:off x="5947550" y="2975561"/>
            <a:ext cx="565090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400">
                <a:solidFill>
                  <a:schemeClr val="accent1"/>
                </a:solidFill>
                <a:latin typeface="Roboto"/>
                <a:ea typeface="Roboto"/>
                <a:cs typeface="Roboto"/>
                <a:sym typeface="Roboto"/>
              </a:rPr>
              <a:t>Revolusi industry keempat adalah </a:t>
            </a:r>
            <a:endParaRPr/>
          </a:p>
          <a:p>
            <a:pPr indent="0" lvl="0" marL="0" marR="0" rtl="0" algn="l">
              <a:spcBef>
                <a:spcPts val="0"/>
              </a:spcBef>
              <a:spcAft>
                <a:spcPts val="0"/>
              </a:spcAft>
              <a:buNone/>
            </a:pPr>
            <a:r>
              <a:rPr b="1" lang="en-ID" sz="2400">
                <a:solidFill>
                  <a:schemeClr val="accent1"/>
                </a:solidFill>
                <a:latin typeface="Roboto"/>
                <a:ea typeface="Roboto"/>
                <a:cs typeface="Roboto"/>
                <a:sym typeface="Roboto"/>
              </a:rPr>
              <a:t>bagaimana teknologi seperti </a:t>
            </a:r>
            <a:endParaRPr/>
          </a:p>
          <a:p>
            <a:pPr indent="0" lvl="0" marL="0" marR="0" rtl="0" algn="l">
              <a:spcBef>
                <a:spcPts val="0"/>
              </a:spcBef>
              <a:spcAft>
                <a:spcPts val="0"/>
              </a:spcAft>
              <a:buNone/>
            </a:pPr>
            <a:r>
              <a:rPr b="1" lang="en-ID" sz="2400">
                <a:solidFill>
                  <a:schemeClr val="accent1"/>
                </a:solidFill>
                <a:latin typeface="Roboto"/>
                <a:ea typeface="Roboto"/>
                <a:cs typeface="Roboto"/>
                <a:sym typeface="Roboto"/>
              </a:rPr>
              <a:t>kecerdasan buatan, kendaraan otonom,</a:t>
            </a:r>
            <a:endParaRPr/>
          </a:p>
          <a:p>
            <a:pPr indent="0" lvl="0" marL="0" marR="0" rtl="0" algn="l">
              <a:spcBef>
                <a:spcPts val="0"/>
              </a:spcBef>
              <a:spcAft>
                <a:spcPts val="0"/>
              </a:spcAft>
              <a:buNone/>
            </a:pPr>
            <a:r>
              <a:rPr b="1" lang="en-ID" sz="2400">
                <a:solidFill>
                  <a:schemeClr val="accent1"/>
                </a:solidFill>
                <a:latin typeface="Roboto"/>
                <a:ea typeface="Roboto"/>
                <a:cs typeface="Roboto"/>
                <a:sym typeface="Roboto"/>
              </a:rPr>
              <a:t>dan internet saling</a:t>
            </a:r>
            <a:endParaRPr b="1" sz="2400">
              <a:solidFill>
                <a:schemeClr val="accent1"/>
              </a:solidFill>
              <a:latin typeface="Roboto"/>
              <a:ea typeface="Roboto"/>
              <a:cs typeface="Roboto"/>
              <a:sym typeface="Roboto"/>
            </a:endParaRPr>
          </a:p>
          <a:p>
            <a:pPr indent="0" lvl="0" marL="0" marR="0" rtl="0" algn="l">
              <a:spcBef>
                <a:spcPts val="0"/>
              </a:spcBef>
              <a:spcAft>
                <a:spcPts val="0"/>
              </a:spcAft>
              <a:buNone/>
            </a:pPr>
            <a:r>
              <a:rPr b="1" lang="en-ID" sz="2400">
                <a:solidFill>
                  <a:schemeClr val="accent1"/>
                </a:solidFill>
                <a:latin typeface="Roboto"/>
                <a:ea typeface="Roboto"/>
                <a:cs typeface="Roboto"/>
                <a:sym typeface="Roboto"/>
              </a:rPr>
              <a:t>memengaruhi kehidupan manusia</a:t>
            </a:r>
            <a:endParaRPr b="1" sz="2400">
              <a:solidFill>
                <a:schemeClr val="accent1"/>
              </a:solidFill>
              <a:latin typeface="Roboto"/>
              <a:ea typeface="Roboto"/>
              <a:cs typeface="Roboto"/>
              <a:sym typeface="Roboto"/>
            </a:endParaRPr>
          </a:p>
        </p:txBody>
      </p:sp>
      <p:sp>
        <p:nvSpPr>
          <p:cNvPr id="159" name="Google Shape;159;p4"/>
          <p:cNvSpPr txBox="1"/>
          <p:nvPr/>
        </p:nvSpPr>
        <p:spPr>
          <a:xfrm>
            <a:off x="10642263" y="4596572"/>
            <a:ext cx="164319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3800">
                <a:solidFill>
                  <a:schemeClr val="accent1"/>
                </a:solidFill>
                <a:latin typeface="Arial Black"/>
                <a:ea typeface="Arial Black"/>
                <a:cs typeface="Arial Black"/>
                <a:sym typeface="Arial Black"/>
              </a:rPr>
              <a:t>”</a:t>
            </a:r>
            <a:endParaRPr b="1" sz="13800">
              <a:solidFill>
                <a:schemeClr val="accent1"/>
              </a:solidFill>
              <a:latin typeface="Arial Black"/>
              <a:ea typeface="Arial Black"/>
              <a:cs typeface="Arial Black"/>
              <a:sym typeface="Arial Black"/>
            </a:endParaRPr>
          </a:p>
        </p:txBody>
      </p:sp>
      <p:grpSp>
        <p:nvGrpSpPr>
          <p:cNvPr id="160" name="Google Shape;160;p4"/>
          <p:cNvGrpSpPr/>
          <p:nvPr/>
        </p:nvGrpSpPr>
        <p:grpSpPr>
          <a:xfrm>
            <a:off x="9592235" y="134470"/>
            <a:ext cx="2456331" cy="472767"/>
            <a:chOff x="7736542" y="233082"/>
            <a:chExt cx="4285130" cy="824753"/>
          </a:xfrm>
        </p:grpSpPr>
        <p:sp>
          <p:nvSpPr>
            <p:cNvPr id="161" name="Google Shape;161;p4"/>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2" name="Google Shape;162;p4"/>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163" name="Google Shape;163;p4"/>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164" name="Google Shape;164;p4"/>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165" name="Google Shape;165;p4"/>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166" name="Google Shape;166;p4"/>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5"/>
          <p:cNvPicPr preferRelativeResize="0"/>
          <p:nvPr/>
        </p:nvPicPr>
        <p:blipFill rotWithShape="1">
          <a:blip r:embed="rId3">
            <a:alphaModFix/>
          </a:blip>
          <a:srcRect b="0" l="0" r="0" t="0"/>
          <a:stretch/>
        </p:blipFill>
        <p:spPr>
          <a:xfrm>
            <a:off x="1501557" y="2155511"/>
            <a:ext cx="1800000" cy="1800000"/>
          </a:xfrm>
          <a:prstGeom prst="rect">
            <a:avLst/>
          </a:prstGeom>
          <a:noFill/>
          <a:ln>
            <a:noFill/>
          </a:ln>
        </p:spPr>
      </p:pic>
      <p:pic>
        <p:nvPicPr>
          <p:cNvPr id="173" name="Google Shape;173;p5"/>
          <p:cNvPicPr preferRelativeResize="0"/>
          <p:nvPr/>
        </p:nvPicPr>
        <p:blipFill rotWithShape="1">
          <a:blip r:embed="rId4">
            <a:alphaModFix/>
          </a:blip>
          <a:srcRect b="0" l="0" r="0" t="0"/>
          <a:stretch/>
        </p:blipFill>
        <p:spPr>
          <a:xfrm>
            <a:off x="3911464" y="2155511"/>
            <a:ext cx="1800000" cy="1800000"/>
          </a:xfrm>
          <a:prstGeom prst="rect">
            <a:avLst/>
          </a:prstGeom>
          <a:noFill/>
          <a:ln>
            <a:noFill/>
          </a:ln>
        </p:spPr>
      </p:pic>
      <p:pic>
        <p:nvPicPr>
          <p:cNvPr id="174" name="Google Shape;174;p5"/>
          <p:cNvPicPr preferRelativeResize="0"/>
          <p:nvPr/>
        </p:nvPicPr>
        <p:blipFill rotWithShape="1">
          <a:blip r:embed="rId5">
            <a:alphaModFix/>
          </a:blip>
          <a:srcRect b="0" l="0" r="0" t="0"/>
          <a:stretch/>
        </p:blipFill>
        <p:spPr>
          <a:xfrm>
            <a:off x="6321371" y="2155511"/>
            <a:ext cx="1800000" cy="1800000"/>
          </a:xfrm>
          <a:prstGeom prst="rect">
            <a:avLst/>
          </a:prstGeom>
          <a:noFill/>
          <a:ln>
            <a:noFill/>
          </a:ln>
        </p:spPr>
      </p:pic>
      <p:sp>
        <p:nvSpPr>
          <p:cNvPr id="175" name="Google Shape;175;p5"/>
          <p:cNvSpPr txBox="1"/>
          <p:nvPr/>
        </p:nvSpPr>
        <p:spPr>
          <a:xfrm>
            <a:off x="1465242" y="4066347"/>
            <a:ext cx="187262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Roboto"/>
                <a:ea typeface="Roboto"/>
                <a:cs typeface="Roboto"/>
                <a:sym typeface="Roboto"/>
              </a:rPr>
              <a:t>Industri 1.0</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Mesin Uap &amp; Manufaktur</a:t>
            </a:r>
            <a:endParaRPr sz="1200">
              <a:solidFill>
                <a:schemeClr val="dk1"/>
              </a:solidFill>
              <a:latin typeface="Roboto"/>
              <a:ea typeface="Roboto"/>
              <a:cs typeface="Roboto"/>
              <a:sym typeface="Roboto"/>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 (Abad ke 18)</a:t>
            </a:r>
            <a:endParaRPr sz="1200">
              <a:solidFill>
                <a:schemeClr val="dk1"/>
              </a:solidFill>
              <a:latin typeface="Roboto"/>
              <a:ea typeface="Roboto"/>
              <a:cs typeface="Roboto"/>
              <a:sym typeface="Roboto"/>
            </a:endParaRPr>
          </a:p>
        </p:txBody>
      </p:sp>
      <p:sp>
        <p:nvSpPr>
          <p:cNvPr id="176" name="Google Shape;176;p5"/>
          <p:cNvSpPr txBox="1"/>
          <p:nvPr/>
        </p:nvSpPr>
        <p:spPr>
          <a:xfrm>
            <a:off x="3519648" y="4066347"/>
            <a:ext cx="2372764"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Roboto"/>
                <a:ea typeface="Roboto"/>
                <a:cs typeface="Roboto"/>
                <a:sym typeface="Roboto"/>
              </a:rPr>
              <a:t>Industri 2.0</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Produksi Massal &amp; Mesin Listrik</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(Abad ke 19)</a:t>
            </a:r>
            <a:endParaRPr sz="1200">
              <a:solidFill>
                <a:schemeClr val="dk1"/>
              </a:solidFill>
              <a:latin typeface="Roboto"/>
              <a:ea typeface="Roboto"/>
              <a:cs typeface="Roboto"/>
              <a:sym typeface="Roboto"/>
            </a:endParaRPr>
          </a:p>
        </p:txBody>
      </p:sp>
      <p:sp>
        <p:nvSpPr>
          <p:cNvPr id="177" name="Google Shape;177;p5"/>
          <p:cNvSpPr txBox="1"/>
          <p:nvPr/>
        </p:nvSpPr>
        <p:spPr>
          <a:xfrm>
            <a:off x="6022970" y="4066347"/>
            <a:ext cx="239681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Roboto"/>
                <a:ea typeface="Roboto"/>
                <a:cs typeface="Roboto"/>
                <a:sym typeface="Roboto"/>
              </a:rPr>
              <a:t>Industri 3.0</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Komputer &amp; Teknologi Informasi</a:t>
            </a:r>
            <a:endParaRPr sz="1200">
              <a:solidFill>
                <a:schemeClr val="dk1"/>
              </a:solidFill>
              <a:latin typeface="Roboto"/>
              <a:ea typeface="Roboto"/>
              <a:cs typeface="Roboto"/>
              <a:sym typeface="Roboto"/>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(Abad ke 20)</a:t>
            </a:r>
            <a:endParaRPr sz="1200">
              <a:solidFill>
                <a:schemeClr val="dk1"/>
              </a:solidFill>
              <a:latin typeface="Roboto"/>
              <a:ea typeface="Roboto"/>
              <a:cs typeface="Roboto"/>
              <a:sym typeface="Roboto"/>
            </a:endParaRPr>
          </a:p>
        </p:txBody>
      </p:sp>
      <p:sp>
        <p:nvSpPr>
          <p:cNvPr id="178" name="Google Shape;178;p5"/>
          <p:cNvSpPr txBox="1"/>
          <p:nvPr/>
        </p:nvSpPr>
        <p:spPr>
          <a:xfrm>
            <a:off x="9060897" y="4066347"/>
            <a:ext cx="1375697"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Roboto"/>
                <a:ea typeface="Roboto"/>
                <a:cs typeface="Roboto"/>
                <a:sym typeface="Roboto"/>
              </a:rPr>
              <a:t>Industri 4.0</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Internet, AI, IOT </a:t>
            </a:r>
            <a:endParaRPr/>
          </a:p>
          <a:p>
            <a:pPr indent="0" lvl="0" marL="0" marR="0" rtl="0" algn="ctr">
              <a:spcBef>
                <a:spcPts val="0"/>
              </a:spcBef>
              <a:spcAft>
                <a:spcPts val="0"/>
              </a:spcAft>
              <a:buNone/>
            </a:pPr>
            <a:r>
              <a:rPr lang="en-ID" sz="1200">
                <a:solidFill>
                  <a:schemeClr val="dk1"/>
                </a:solidFill>
                <a:latin typeface="Roboto"/>
                <a:ea typeface="Roboto"/>
                <a:cs typeface="Roboto"/>
                <a:sym typeface="Roboto"/>
              </a:rPr>
              <a:t>(Saat Ini)</a:t>
            </a:r>
            <a:endParaRPr sz="1200">
              <a:solidFill>
                <a:schemeClr val="dk1"/>
              </a:solidFill>
              <a:latin typeface="Roboto"/>
              <a:ea typeface="Roboto"/>
              <a:cs typeface="Roboto"/>
              <a:sym typeface="Roboto"/>
            </a:endParaRPr>
          </a:p>
        </p:txBody>
      </p:sp>
      <p:pic>
        <p:nvPicPr>
          <p:cNvPr id="179" name="Google Shape;179;p5"/>
          <p:cNvPicPr preferRelativeResize="0"/>
          <p:nvPr/>
        </p:nvPicPr>
        <p:blipFill rotWithShape="1">
          <a:blip r:embed="rId6">
            <a:alphaModFix/>
          </a:blip>
          <a:srcRect b="0" l="0" r="0" t="0"/>
          <a:stretch/>
        </p:blipFill>
        <p:spPr>
          <a:xfrm>
            <a:off x="8848745" y="2155511"/>
            <a:ext cx="1800000" cy="1800000"/>
          </a:xfrm>
          <a:prstGeom prst="rect">
            <a:avLst/>
          </a:prstGeom>
          <a:noFill/>
          <a:ln>
            <a:noFill/>
          </a:ln>
        </p:spPr>
      </p:pic>
      <p:sp>
        <p:nvSpPr>
          <p:cNvPr id="180" name="Google Shape;180;p5"/>
          <p:cNvSpPr txBox="1"/>
          <p:nvPr/>
        </p:nvSpPr>
        <p:spPr>
          <a:xfrm>
            <a:off x="1465242" y="890422"/>
            <a:ext cx="701193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dk1"/>
                </a:solidFill>
                <a:latin typeface="Roboto"/>
                <a:ea typeface="Roboto"/>
                <a:cs typeface="Roboto"/>
                <a:sym typeface="Roboto"/>
              </a:rPr>
              <a:t>Tahapan Revolusi Industri</a:t>
            </a:r>
            <a:endParaRPr sz="3200">
              <a:solidFill>
                <a:schemeClr val="dk1"/>
              </a:solidFill>
              <a:latin typeface="Roboto"/>
              <a:ea typeface="Roboto"/>
              <a:cs typeface="Roboto"/>
              <a:sym typeface="Roboto"/>
            </a:endParaRPr>
          </a:p>
        </p:txBody>
      </p:sp>
      <p:grpSp>
        <p:nvGrpSpPr>
          <p:cNvPr id="181" name="Google Shape;181;p5"/>
          <p:cNvGrpSpPr/>
          <p:nvPr/>
        </p:nvGrpSpPr>
        <p:grpSpPr>
          <a:xfrm>
            <a:off x="9592235" y="134470"/>
            <a:ext cx="2456331" cy="472767"/>
            <a:chOff x="7736542" y="233082"/>
            <a:chExt cx="4285130" cy="824753"/>
          </a:xfrm>
        </p:grpSpPr>
        <p:sp>
          <p:nvSpPr>
            <p:cNvPr id="182" name="Google Shape;182;p5"/>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3" name="Google Shape;183;p5"/>
            <p:cNvPicPr preferRelativeResize="0"/>
            <p:nvPr/>
          </p:nvPicPr>
          <p:blipFill rotWithShape="1">
            <a:blip r:embed="rId7">
              <a:alphaModFix/>
            </a:blip>
            <a:srcRect b="0" l="0" r="0" t="0"/>
            <a:stretch/>
          </p:blipFill>
          <p:spPr>
            <a:xfrm>
              <a:off x="8000230" y="367062"/>
              <a:ext cx="540000" cy="542918"/>
            </a:xfrm>
            <a:prstGeom prst="rect">
              <a:avLst/>
            </a:prstGeom>
            <a:noFill/>
            <a:ln>
              <a:noFill/>
            </a:ln>
          </p:spPr>
        </p:pic>
        <p:pic>
          <p:nvPicPr>
            <p:cNvPr id="184" name="Google Shape;184;p5"/>
            <p:cNvPicPr preferRelativeResize="0"/>
            <p:nvPr/>
          </p:nvPicPr>
          <p:blipFill rotWithShape="1">
            <a:blip r:embed="rId8">
              <a:alphaModFix/>
            </a:blip>
            <a:srcRect b="0" l="0" r="0" t="0"/>
            <a:stretch/>
          </p:blipFill>
          <p:spPr>
            <a:xfrm>
              <a:off x="8737361" y="372211"/>
              <a:ext cx="540000" cy="532620"/>
            </a:xfrm>
            <a:prstGeom prst="rect">
              <a:avLst/>
            </a:prstGeom>
            <a:noFill/>
            <a:ln>
              <a:noFill/>
            </a:ln>
          </p:spPr>
        </p:pic>
        <p:pic>
          <p:nvPicPr>
            <p:cNvPr id="185" name="Google Shape;185;p5"/>
            <p:cNvPicPr preferRelativeResize="0"/>
            <p:nvPr/>
          </p:nvPicPr>
          <p:blipFill rotWithShape="1">
            <a:blip r:embed="rId9">
              <a:alphaModFix/>
            </a:blip>
            <a:srcRect b="0" l="0" r="0" t="0"/>
            <a:stretch/>
          </p:blipFill>
          <p:spPr>
            <a:xfrm>
              <a:off x="9386215" y="319921"/>
              <a:ext cx="648000" cy="637200"/>
            </a:xfrm>
            <a:prstGeom prst="rect">
              <a:avLst/>
            </a:prstGeom>
            <a:noFill/>
            <a:ln>
              <a:noFill/>
            </a:ln>
          </p:spPr>
        </p:pic>
        <p:pic>
          <p:nvPicPr>
            <p:cNvPr id="186" name="Google Shape;186;p5"/>
            <p:cNvPicPr preferRelativeResize="0"/>
            <p:nvPr/>
          </p:nvPicPr>
          <p:blipFill rotWithShape="1">
            <a:blip r:embed="rId10">
              <a:alphaModFix/>
            </a:blip>
            <a:srcRect b="0" l="0" r="0" t="0"/>
            <a:stretch/>
          </p:blipFill>
          <p:spPr>
            <a:xfrm>
              <a:off x="10098926" y="320691"/>
              <a:ext cx="540000" cy="635661"/>
            </a:xfrm>
            <a:prstGeom prst="rect">
              <a:avLst/>
            </a:prstGeom>
            <a:noFill/>
            <a:ln>
              <a:noFill/>
            </a:ln>
          </p:spPr>
        </p:pic>
        <p:pic>
          <p:nvPicPr>
            <p:cNvPr id="187" name="Google Shape;187;p5"/>
            <p:cNvPicPr preferRelativeResize="0"/>
            <p:nvPr/>
          </p:nvPicPr>
          <p:blipFill rotWithShape="1">
            <a:blip r:embed="rId11">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0" y="0"/>
            <a:ext cx="12192000"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6"/>
          <p:cNvSpPr txBox="1"/>
          <p:nvPr/>
        </p:nvSpPr>
        <p:spPr>
          <a:xfrm>
            <a:off x="338714" y="400895"/>
            <a:ext cx="85931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lt1"/>
                </a:solidFill>
                <a:latin typeface="Roboto"/>
                <a:ea typeface="Roboto"/>
                <a:cs typeface="Roboto"/>
                <a:sym typeface="Roboto"/>
              </a:rPr>
              <a:t>4 Penanda Pokok IR 4.0</a:t>
            </a:r>
            <a:endParaRPr sz="3200">
              <a:solidFill>
                <a:schemeClr val="lt1"/>
              </a:solidFill>
              <a:latin typeface="Roboto"/>
              <a:ea typeface="Roboto"/>
              <a:cs typeface="Roboto"/>
              <a:sym typeface="Roboto"/>
            </a:endParaRPr>
          </a:p>
        </p:txBody>
      </p:sp>
      <p:pic>
        <p:nvPicPr>
          <p:cNvPr id="195" name="Google Shape;195;p6"/>
          <p:cNvPicPr preferRelativeResize="0"/>
          <p:nvPr/>
        </p:nvPicPr>
        <p:blipFill rotWithShape="1">
          <a:blip r:embed="rId3">
            <a:alphaModFix/>
          </a:blip>
          <a:srcRect b="0" l="0" r="0" t="0"/>
          <a:stretch/>
        </p:blipFill>
        <p:spPr>
          <a:xfrm>
            <a:off x="888794" y="1617475"/>
            <a:ext cx="10414412" cy="3939819"/>
          </a:xfrm>
          <a:prstGeom prst="rect">
            <a:avLst/>
          </a:prstGeom>
          <a:noFill/>
          <a:ln>
            <a:noFill/>
          </a:ln>
        </p:spPr>
      </p:pic>
      <p:sp>
        <p:nvSpPr>
          <p:cNvPr id="196" name="Google Shape;196;p6"/>
          <p:cNvSpPr txBox="1"/>
          <p:nvPr/>
        </p:nvSpPr>
        <p:spPr>
          <a:xfrm>
            <a:off x="5120298" y="4609633"/>
            <a:ext cx="304585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400">
                <a:solidFill>
                  <a:schemeClr val="accent4"/>
                </a:solidFill>
                <a:latin typeface="Roboto"/>
                <a:ea typeface="Roboto"/>
                <a:cs typeface="Roboto"/>
                <a:sym typeface="Roboto"/>
              </a:rPr>
              <a:t>SISTEM CYBER</a:t>
            </a:r>
            <a:endParaRPr/>
          </a:p>
          <a:p>
            <a:pPr indent="0" lvl="0" marL="0" marR="0" rtl="0" algn="l">
              <a:spcBef>
                <a:spcPts val="0"/>
              </a:spcBef>
              <a:spcAft>
                <a:spcPts val="0"/>
              </a:spcAft>
              <a:buNone/>
            </a:pPr>
            <a:r>
              <a:rPr b="1" lang="en-ID" sz="2400">
                <a:solidFill>
                  <a:schemeClr val="accent4"/>
                </a:solidFill>
                <a:latin typeface="Roboto"/>
                <a:ea typeface="Roboto"/>
                <a:cs typeface="Roboto"/>
                <a:sym typeface="Roboto"/>
              </a:rPr>
              <a:t>&amp; FISIK MENYATU</a:t>
            </a:r>
            <a:endParaRPr b="1" sz="2400">
              <a:solidFill>
                <a:schemeClr val="accent4"/>
              </a:solidFill>
              <a:latin typeface="Roboto"/>
              <a:ea typeface="Roboto"/>
              <a:cs typeface="Roboto"/>
              <a:sym typeface="Roboto"/>
            </a:endParaRPr>
          </a:p>
        </p:txBody>
      </p:sp>
      <p:sp>
        <p:nvSpPr>
          <p:cNvPr id="197" name="Google Shape;197;p6"/>
          <p:cNvSpPr/>
          <p:nvPr/>
        </p:nvSpPr>
        <p:spPr>
          <a:xfrm>
            <a:off x="4241490" y="4609633"/>
            <a:ext cx="787605" cy="787605"/>
          </a:xfrm>
          <a:prstGeom prst="ellipse">
            <a:avLst/>
          </a:prstGeom>
          <a:gradFill>
            <a:gsLst>
              <a:gs pos="0">
                <a:srgbClr val="AA8000"/>
              </a:gs>
              <a:gs pos="48000">
                <a:srgbClr val="FFC107"/>
              </a:gs>
              <a:gs pos="100000">
                <a:srgbClr val="FFD96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3600">
                <a:solidFill>
                  <a:schemeClr val="lt1"/>
                </a:solidFill>
                <a:latin typeface="Roboto"/>
                <a:ea typeface="Roboto"/>
                <a:cs typeface="Roboto"/>
                <a:sym typeface="Roboto"/>
              </a:rPr>
              <a:t>1</a:t>
            </a:r>
            <a:endParaRPr b="1" sz="3600">
              <a:solidFill>
                <a:schemeClr val="lt1"/>
              </a:solidFill>
              <a:latin typeface="Roboto"/>
              <a:ea typeface="Roboto"/>
              <a:cs typeface="Roboto"/>
              <a:sym typeface="Roboto"/>
            </a:endParaRPr>
          </a:p>
        </p:txBody>
      </p:sp>
      <p:grpSp>
        <p:nvGrpSpPr>
          <p:cNvPr id="198" name="Google Shape;198;p6"/>
          <p:cNvGrpSpPr/>
          <p:nvPr/>
        </p:nvGrpSpPr>
        <p:grpSpPr>
          <a:xfrm>
            <a:off x="9592235" y="134470"/>
            <a:ext cx="2456331" cy="472767"/>
            <a:chOff x="7736542" y="233082"/>
            <a:chExt cx="4285130" cy="824753"/>
          </a:xfrm>
        </p:grpSpPr>
        <p:sp>
          <p:nvSpPr>
            <p:cNvPr id="199" name="Google Shape;199;p6"/>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0" name="Google Shape;200;p6"/>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201" name="Google Shape;201;p6"/>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202" name="Google Shape;202;p6"/>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203" name="Google Shape;203;p6"/>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204" name="Google Shape;204;p6"/>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7"/>
          <p:cNvSpPr/>
          <p:nvPr/>
        </p:nvSpPr>
        <p:spPr>
          <a:xfrm>
            <a:off x="0" y="0"/>
            <a:ext cx="12192000"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7"/>
          <p:cNvSpPr txBox="1"/>
          <p:nvPr/>
        </p:nvSpPr>
        <p:spPr>
          <a:xfrm>
            <a:off x="338714" y="400895"/>
            <a:ext cx="85931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lt1"/>
                </a:solidFill>
                <a:latin typeface="Roboto"/>
                <a:ea typeface="Roboto"/>
                <a:cs typeface="Roboto"/>
                <a:sym typeface="Roboto"/>
              </a:rPr>
              <a:t>4 Penanda Pokok IR 4.0</a:t>
            </a:r>
            <a:endParaRPr sz="3200">
              <a:solidFill>
                <a:schemeClr val="lt1"/>
              </a:solidFill>
              <a:latin typeface="Roboto"/>
              <a:ea typeface="Roboto"/>
              <a:cs typeface="Roboto"/>
              <a:sym typeface="Roboto"/>
            </a:endParaRPr>
          </a:p>
        </p:txBody>
      </p:sp>
      <p:pic>
        <p:nvPicPr>
          <p:cNvPr id="212" name="Google Shape;212;p7"/>
          <p:cNvPicPr preferRelativeResize="0"/>
          <p:nvPr/>
        </p:nvPicPr>
        <p:blipFill rotWithShape="1">
          <a:blip r:embed="rId3">
            <a:alphaModFix/>
          </a:blip>
          <a:srcRect b="0" l="0" r="0" t="0"/>
          <a:stretch/>
        </p:blipFill>
        <p:spPr>
          <a:xfrm>
            <a:off x="1117641" y="1386565"/>
            <a:ext cx="5190755" cy="4148336"/>
          </a:xfrm>
          <a:prstGeom prst="rect">
            <a:avLst/>
          </a:prstGeom>
          <a:noFill/>
          <a:ln>
            <a:noFill/>
          </a:ln>
        </p:spPr>
      </p:pic>
      <p:sp>
        <p:nvSpPr>
          <p:cNvPr id="213" name="Google Shape;213;p7"/>
          <p:cNvSpPr txBox="1"/>
          <p:nvPr/>
        </p:nvSpPr>
        <p:spPr>
          <a:xfrm>
            <a:off x="7817316" y="1641252"/>
            <a:ext cx="37373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400">
                <a:solidFill>
                  <a:schemeClr val="accent4"/>
                </a:solidFill>
                <a:latin typeface="Roboto"/>
                <a:ea typeface="Roboto"/>
                <a:cs typeface="Roboto"/>
                <a:sym typeface="Roboto"/>
              </a:rPr>
              <a:t>INTERNET OF THINGS</a:t>
            </a:r>
            <a:endParaRPr b="1" sz="2400">
              <a:solidFill>
                <a:schemeClr val="accent4"/>
              </a:solidFill>
              <a:latin typeface="Roboto"/>
              <a:ea typeface="Roboto"/>
              <a:cs typeface="Roboto"/>
              <a:sym typeface="Roboto"/>
            </a:endParaRPr>
          </a:p>
        </p:txBody>
      </p:sp>
      <p:sp>
        <p:nvSpPr>
          <p:cNvPr id="214" name="Google Shape;214;p7"/>
          <p:cNvSpPr/>
          <p:nvPr/>
        </p:nvSpPr>
        <p:spPr>
          <a:xfrm>
            <a:off x="6883089" y="1478283"/>
            <a:ext cx="787605" cy="787605"/>
          </a:xfrm>
          <a:prstGeom prst="ellipse">
            <a:avLst/>
          </a:prstGeom>
          <a:gradFill>
            <a:gsLst>
              <a:gs pos="0">
                <a:srgbClr val="AA8000"/>
              </a:gs>
              <a:gs pos="48000">
                <a:srgbClr val="FFC107"/>
              </a:gs>
              <a:gs pos="100000">
                <a:srgbClr val="FFD96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3600">
                <a:solidFill>
                  <a:schemeClr val="lt1"/>
                </a:solidFill>
                <a:latin typeface="Roboto"/>
                <a:ea typeface="Roboto"/>
                <a:cs typeface="Roboto"/>
                <a:sym typeface="Roboto"/>
              </a:rPr>
              <a:t>2</a:t>
            </a:r>
            <a:endParaRPr b="1" sz="3600">
              <a:solidFill>
                <a:schemeClr val="lt1"/>
              </a:solidFill>
              <a:latin typeface="Roboto"/>
              <a:ea typeface="Roboto"/>
              <a:cs typeface="Roboto"/>
              <a:sym typeface="Roboto"/>
            </a:endParaRPr>
          </a:p>
        </p:txBody>
      </p:sp>
      <p:sp>
        <p:nvSpPr>
          <p:cNvPr id="215" name="Google Shape;215;p7"/>
          <p:cNvSpPr txBox="1"/>
          <p:nvPr/>
        </p:nvSpPr>
        <p:spPr>
          <a:xfrm>
            <a:off x="7817316" y="2102917"/>
            <a:ext cx="37373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800">
                <a:solidFill>
                  <a:schemeClr val="lt1"/>
                </a:solidFill>
                <a:latin typeface="Calibri"/>
                <a:ea typeface="Calibri"/>
                <a:cs typeface="Calibri"/>
                <a:sym typeface="Calibri"/>
              </a:rPr>
              <a:t>Tersambungnya seluruh artefak </a:t>
            </a:r>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online dan offline</a:t>
            </a:r>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ke dalam jaringan lokal </a:t>
            </a:r>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dan global secara </a:t>
            </a:r>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Kontinu melalui internet</a:t>
            </a:r>
            <a:endParaRPr sz="1800">
              <a:solidFill>
                <a:schemeClr val="lt1"/>
              </a:solidFill>
              <a:latin typeface="Calibri"/>
              <a:ea typeface="Calibri"/>
              <a:cs typeface="Calibri"/>
              <a:sym typeface="Calibri"/>
            </a:endParaRPr>
          </a:p>
        </p:txBody>
      </p:sp>
      <p:grpSp>
        <p:nvGrpSpPr>
          <p:cNvPr id="216" name="Google Shape;216;p7"/>
          <p:cNvGrpSpPr/>
          <p:nvPr/>
        </p:nvGrpSpPr>
        <p:grpSpPr>
          <a:xfrm>
            <a:off x="9592235" y="134470"/>
            <a:ext cx="2456331" cy="472767"/>
            <a:chOff x="7736542" y="233082"/>
            <a:chExt cx="4285130" cy="824753"/>
          </a:xfrm>
        </p:grpSpPr>
        <p:sp>
          <p:nvSpPr>
            <p:cNvPr id="217" name="Google Shape;217;p7"/>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8" name="Google Shape;218;p7"/>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219" name="Google Shape;219;p7"/>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220" name="Google Shape;220;p7"/>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221" name="Google Shape;221;p7"/>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222" name="Google Shape;222;p7"/>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8"/>
          <p:cNvSpPr/>
          <p:nvPr/>
        </p:nvSpPr>
        <p:spPr>
          <a:xfrm>
            <a:off x="0" y="0"/>
            <a:ext cx="12192000"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8"/>
          <p:cNvSpPr txBox="1"/>
          <p:nvPr/>
        </p:nvSpPr>
        <p:spPr>
          <a:xfrm>
            <a:off x="338714" y="400895"/>
            <a:ext cx="85931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lt1"/>
                </a:solidFill>
                <a:latin typeface="Roboto"/>
                <a:ea typeface="Roboto"/>
                <a:cs typeface="Roboto"/>
                <a:sym typeface="Roboto"/>
              </a:rPr>
              <a:t>4 Penanda Pokok IR 4.0</a:t>
            </a:r>
            <a:endParaRPr sz="3200">
              <a:solidFill>
                <a:schemeClr val="lt1"/>
              </a:solidFill>
              <a:latin typeface="Roboto"/>
              <a:ea typeface="Roboto"/>
              <a:cs typeface="Roboto"/>
              <a:sym typeface="Roboto"/>
            </a:endParaRPr>
          </a:p>
        </p:txBody>
      </p:sp>
      <p:sp>
        <p:nvSpPr>
          <p:cNvPr id="230" name="Google Shape;230;p8"/>
          <p:cNvSpPr txBox="1"/>
          <p:nvPr/>
        </p:nvSpPr>
        <p:spPr>
          <a:xfrm>
            <a:off x="7817316" y="1641252"/>
            <a:ext cx="37373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400">
                <a:solidFill>
                  <a:schemeClr val="accent4"/>
                </a:solidFill>
                <a:latin typeface="Roboto"/>
                <a:ea typeface="Roboto"/>
                <a:cs typeface="Roboto"/>
                <a:sym typeface="Roboto"/>
              </a:rPr>
              <a:t>CLOUD COMPUTING</a:t>
            </a:r>
            <a:endParaRPr b="1" sz="2400">
              <a:solidFill>
                <a:schemeClr val="accent4"/>
              </a:solidFill>
              <a:latin typeface="Roboto"/>
              <a:ea typeface="Roboto"/>
              <a:cs typeface="Roboto"/>
              <a:sym typeface="Roboto"/>
            </a:endParaRPr>
          </a:p>
        </p:txBody>
      </p:sp>
      <p:sp>
        <p:nvSpPr>
          <p:cNvPr id="231" name="Google Shape;231;p8"/>
          <p:cNvSpPr/>
          <p:nvPr/>
        </p:nvSpPr>
        <p:spPr>
          <a:xfrm>
            <a:off x="6883089" y="1478283"/>
            <a:ext cx="787605" cy="787605"/>
          </a:xfrm>
          <a:prstGeom prst="ellipse">
            <a:avLst/>
          </a:prstGeom>
          <a:gradFill>
            <a:gsLst>
              <a:gs pos="0">
                <a:srgbClr val="AA8000"/>
              </a:gs>
              <a:gs pos="48000">
                <a:srgbClr val="FFC107"/>
              </a:gs>
              <a:gs pos="100000">
                <a:srgbClr val="FFD96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3600">
                <a:solidFill>
                  <a:schemeClr val="lt1"/>
                </a:solidFill>
                <a:latin typeface="Roboto"/>
                <a:ea typeface="Roboto"/>
                <a:cs typeface="Roboto"/>
                <a:sym typeface="Roboto"/>
              </a:rPr>
              <a:t>3</a:t>
            </a:r>
            <a:endParaRPr b="1" sz="3600">
              <a:solidFill>
                <a:schemeClr val="lt1"/>
              </a:solidFill>
              <a:latin typeface="Roboto"/>
              <a:ea typeface="Roboto"/>
              <a:cs typeface="Roboto"/>
              <a:sym typeface="Roboto"/>
            </a:endParaRPr>
          </a:p>
        </p:txBody>
      </p:sp>
      <p:sp>
        <p:nvSpPr>
          <p:cNvPr id="232" name="Google Shape;232;p8"/>
          <p:cNvSpPr txBox="1"/>
          <p:nvPr/>
        </p:nvSpPr>
        <p:spPr>
          <a:xfrm>
            <a:off x="7817316" y="2102917"/>
            <a:ext cx="37373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800">
                <a:solidFill>
                  <a:schemeClr val="lt1"/>
                </a:solidFill>
                <a:latin typeface="Calibri"/>
                <a:ea typeface="Calibri"/>
                <a:cs typeface="Calibri"/>
                <a:sym typeface="Calibri"/>
              </a:rPr>
              <a:t>Pemanfaatan komputasi dalam satu</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jaringan internet untuk menjalankan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program/aplikasi melalui banyak</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mesin/computer yang terkoneksi</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pada waktu yang sama</a:t>
            </a:r>
            <a:endParaRPr sz="1800">
              <a:solidFill>
                <a:schemeClr val="lt1"/>
              </a:solidFill>
              <a:latin typeface="Calibri"/>
              <a:ea typeface="Calibri"/>
              <a:cs typeface="Calibri"/>
              <a:sym typeface="Calibri"/>
            </a:endParaRPr>
          </a:p>
        </p:txBody>
      </p:sp>
      <p:pic>
        <p:nvPicPr>
          <p:cNvPr id="233" name="Google Shape;233;p8"/>
          <p:cNvPicPr preferRelativeResize="0"/>
          <p:nvPr/>
        </p:nvPicPr>
        <p:blipFill rotWithShape="1">
          <a:blip r:embed="rId3">
            <a:alphaModFix/>
          </a:blip>
          <a:srcRect b="0" l="0" r="0" t="0"/>
          <a:stretch/>
        </p:blipFill>
        <p:spPr>
          <a:xfrm>
            <a:off x="474208" y="1478283"/>
            <a:ext cx="5917355" cy="3944904"/>
          </a:xfrm>
          <a:prstGeom prst="rect">
            <a:avLst/>
          </a:prstGeom>
          <a:noFill/>
          <a:ln>
            <a:noFill/>
          </a:ln>
        </p:spPr>
      </p:pic>
      <p:grpSp>
        <p:nvGrpSpPr>
          <p:cNvPr id="234" name="Google Shape;234;p8"/>
          <p:cNvGrpSpPr/>
          <p:nvPr/>
        </p:nvGrpSpPr>
        <p:grpSpPr>
          <a:xfrm>
            <a:off x="9592235" y="134470"/>
            <a:ext cx="2456331" cy="472767"/>
            <a:chOff x="7736542" y="233082"/>
            <a:chExt cx="4285130" cy="824753"/>
          </a:xfrm>
        </p:grpSpPr>
        <p:sp>
          <p:nvSpPr>
            <p:cNvPr id="235" name="Google Shape;235;p8"/>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6" name="Google Shape;236;p8"/>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237" name="Google Shape;237;p8"/>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238" name="Google Shape;238;p8"/>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239" name="Google Shape;239;p8"/>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240" name="Google Shape;240;p8"/>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9"/>
          <p:cNvSpPr/>
          <p:nvPr/>
        </p:nvSpPr>
        <p:spPr>
          <a:xfrm>
            <a:off x="0" y="0"/>
            <a:ext cx="12192000"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9"/>
          <p:cNvSpPr txBox="1"/>
          <p:nvPr/>
        </p:nvSpPr>
        <p:spPr>
          <a:xfrm>
            <a:off x="338714" y="400895"/>
            <a:ext cx="85931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3200">
                <a:solidFill>
                  <a:schemeClr val="lt1"/>
                </a:solidFill>
                <a:latin typeface="Roboto"/>
                <a:ea typeface="Roboto"/>
                <a:cs typeface="Roboto"/>
                <a:sym typeface="Roboto"/>
              </a:rPr>
              <a:t>4 Penanda Pokok IR 4.0</a:t>
            </a:r>
            <a:endParaRPr sz="3200">
              <a:solidFill>
                <a:schemeClr val="lt1"/>
              </a:solidFill>
              <a:latin typeface="Roboto"/>
              <a:ea typeface="Roboto"/>
              <a:cs typeface="Roboto"/>
              <a:sym typeface="Roboto"/>
            </a:endParaRPr>
          </a:p>
        </p:txBody>
      </p:sp>
      <p:sp>
        <p:nvSpPr>
          <p:cNvPr id="248" name="Google Shape;248;p9"/>
          <p:cNvSpPr txBox="1"/>
          <p:nvPr/>
        </p:nvSpPr>
        <p:spPr>
          <a:xfrm>
            <a:off x="7817316" y="1641252"/>
            <a:ext cx="37373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2400">
                <a:solidFill>
                  <a:schemeClr val="accent4"/>
                </a:solidFill>
                <a:latin typeface="Roboto"/>
                <a:ea typeface="Roboto"/>
                <a:cs typeface="Roboto"/>
                <a:sym typeface="Roboto"/>
              </a:rPr>
              <a:t>COGNITIVE COMPUTING</a:t>
            </a:r>
            <a:endParaRPr b="1" sz="2400">
              <a:solidFill>
                <a:schemeClr val="accent4"/>
              </a:solidFill>
              <a:latin typeface="Roboto"/>
              <a:ea typeface="Roboto"/>
              <a:cs typeface="Roboto"/>
              <a:sym typeface="Roboto"/>
            </a:endParaRPr>
          </a:p>
        </p:txBody>
      </p:sp>
      <p:sp>
        <p:nvSpPr>
          <p:cNvPr id="249" name="Google Shape;249;p9"/>
          <p:cNvSpPr/>
          <p:nvPr/>
        </p:nvSpPr>
        <p:spPr>
          <a:xfrm>
            <a:off x="6883089" y="1478283"/>
            <a:ext cx="787605" cy="787605"/>
          </a:xfrm>
          <a:prstGeom prst="ellipse">
            <a:avLst/>
          </a:prstGeom>
          <a:gradFill>
            <a:gsLst>
              <a:gs pos="0">
                <a:srgbClr val="AA8000"/>
              </a:gs>
              <a:gs pos="48000">
                <a:srgbClr val="FFC107"/>
              </a:gs>
              <a:gs pos="100000">
                <a:srgbClr val="FFD96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3600">
                <a:solidFill>
                  <a:schemeClr val="lt1"/>
                </a:solidFill>
                <a:latin typeface="Roboto"/>
                <a:ea typeface="Roboto"/>
                <a:cs typeface="Roboto"/>
                <a:sym typeface="Roboto"/>
              </a:rPr>
              <a:t>4</a:t>
            </a:r>
            <a:endParaRPr b="1" sz="3600">
              <a:solidFill>
                <a:schemeClr val="lt1"/>
              </a:solidFill>
              <a:latin typeface="Roboto"/>
              <a:ea typeface="Roboto"/>
              <a:cs typeface="Roboto"/>
              <a:sym typeface="Roboto"/>
            </a:endParaRPr>
          </a:p>
        </p:txBody>
      </p:sp>
      <p:sp>
        <p:nvSpPr>
          <p:cNvPr id="250" name="Google Shape;250;p9"/>
          <p:cNvSpPr txBox="1"/>
          <p:nvPr/>
        </p:nvSpPr>
        <p:spPr>
          <a:xfrm>
            <a:off x="7817316" y="2102917"/>
            <a:ext cx="3737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800">
                <a:solidFill>
                  <a:schemeClr val="lt1"/>
                </a:solidFill>
                <a:latin typeface="Calibri"/>
                <a:ea typeface="Calibri"/>
                <a:cs typeface="Calibri"/>
                <a:sym typeface="Calibri"/>
              </a:rPr>
              <a:t>sistem dengan kemampuan belajar</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ID" sz="1800">
                <a:solidFill>
                  <a:schemeClr val="lt1"/>
                </a:solidFill>
                <a:latin typeface="Calibri"/>
                <a:ea typeface="Calibri"/>
                <a:cs typeface="Calibri"/>
                <a:sym typeface="Calibri"/>
              </a:rPr>
              <a:t>dan beradaptasi seperti otak manusia</a:t>
            </a:r>
            <a:endParaRPr sz="1800">
              <a:solidFill>
                <a:schemeClr val="lt1"/>
              </a:solidFill>
              <a:latin typeface="Calibri"/>
              <a:ea typeface="Calibri"/>
              <a:cs typeface="Calibri"/>
              <a:sym typeface="Calibri"/>
            </a:endParaRPr>
          </a:p>
        </p:txBody>
      </p:sp>
      <p:pic>
        <p:nvPicPr>
          <p:cNvPr id="251" name="Google Shape;251;p9"/>
          <p:cNvPicPr preferRelativeResize="0"/>
          <p:nvPr/>
        </p:nvPicPr>
        <p:blipFill rotWithShape="1">
          <a:blip r:embed="rId3">
            <a:alphaModFix/>
          </a:blip>
          <a:srcRect b="0" l="0" r="0" t="0"/>
          <a:stretch/>
        </p:blipFill>
        <p:spPr>
          <a:xfrm>
            <a:off x="872862" y="1386565"/>
            <a:ext cx="5007984" cy="4466833"/>
          </a:xfrm>
          <a:prstGeom prst="rect">
            <a:avLst/>
          </a:prstGeom>
          <a:noFill/>
          <a:ln>
            <a:noFill/>
          </a:ln>
        </p:spPr>
      </p:pic>
      <p:grpSp>
        <p:nvGrpSpPr>
          <p:cNvPr id="252" name="Google Shape;252;p9"/>
          <p:cNvGrpSpPr/>
          <p:nvPr/>
        </p:nvGrpSpPr>
        <p:grpSpPr>
          <a:xfrm>
            <a:off x="9592235" y="134470"/>
            <a:ext cx="2456331" cy="472767"/>
            <a:chOff x="7736542" y="233082"/>
            <a:chExt cx="4285130" cy="824753"/>
          </a:xfrm>
        </p:grpSpPr>
        <p:sp>
          <p:nvSpPr>
            <p:cNvPr id="253" name="Google Shape;253;p9"/>
            <p:cNvSpPr/>
            <p:nvPr/>
          </p:nvSpPr>
          <p:spPr>
            <a:xfrm>
              <a:off x="7736542" y="233082"/>
              <a:ext cx="4285130" cy="824753"/>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4" name="Google Shape;254;p9"/>
            <p:cNvPicPr preferRelativeResize="0"/>
            <p:nvPr/>
          </p:nvPicPr>
          <p:blipFill rotWithShape="1">
            <a:blip r:embed="rId4">
              <a:alphaModFix/>
            </a:blip>
            <a:srcRect b="0" l="0" r="0" t="0"/>
            <a:stretch/>
          </p:blipFill>
          <p:spPr>
            <a:xfrm>
              <a:off x="8000230" y="367062"/>
              <a:ext cx="540000" cy="542918"/>
            </a:xfrm>
            <a:prstGeom prst="rect">
              <a:avLst/>
            </a:prstGeom>
            <a:noFill/>
            <a:ln>
              <a:noFill/>
            </a:ln>
          </p:spPr>
        </p:pic>
        <p:pic>
          <p:nvPicPr>
            <p:cNvPr id="255" name="Google Shape;255;p9"/>
            <p:cNvPicPr preferRelativeResize="0"/>
            <p:nvPr/>
          </p:nvPicPr>
          <p:blipFill rotWithShape="1">
            <a:blip r:embed="rId5">
              <a:alphaModFix/>
            </a:blip>
            <a:srcRect b="0" l="0" r="0" t="0"/>
            <a:stretch/>
          </p:blipFill>
          <p:spPr>
            <a:xfrm>
              <a:off x="8737361" y="372211"/>
              <a:ext cx="540000" cy="532620"/>
            </a:xfrm>
            <a:prstGeom prst="rect">
              <a:avLst/>
            </a:prstGeom>
            <a:noFill/>
            <a:ln>
              <a:noFill/>
            </a:ln>
          </p:spPr>
        </p:pic>
        <p:pic>
          <p:nvPicPr>
            <p:cNvPr id="256" name="Google Shape;256;p9"/>
            <p:cNvPicPr preferRelativeResize="0"/>
            <p:nvPr/>
          </p:nvPicPr>
          <p:blipFill rotWithShape="1">
            <a:blip r:embed="rId6">
              <a:alphaModFix/>
            </a:blip>
            <a:srcRect b="0" l="0" r="0" t="0"/>
            <a:stretch/>
          </p:blipFill>
          <p:spPr>
            <a:xfrm>
              <a:off x="9386215" y="319921"/>
              <a:ext cx="648000" cy="637200"/>
            </a:xfrm>
            <a:prstGeom prst="rect">
              <a:avLst/>
            </a:prstGeom>
            <a:noFill/>
            <a:ln>
              <a:noFill/>
            </a:ln>
          </p:spPr>
        </p:pic>
        <p:pic>
          <p:nvPicPr>
            <p:cNvPr id="257" name="Google Shape;257;p9"/>
            <p:cNvPicPr preferRelativeResize="0"/>
            <p:nvPr/>
          </p:nvPicPr>
          <p:blipFill rotWithShape="1">
            <a:blip r:embed="rId7">
              <a:alphaModFix/>
            </a:blip>
            <a:srcRect b="0" l="0" r="0" t="0"/>
            <a:stretch/>
          </p:blipFill>
          <p:spPr>
            <a:xfrm>
              <a:off x="10098926" y="320691"/>
              <a:ext cx="540000" cy="635661"/>
            </a:xfrm>
            <a:prstGeom prst="rect">
              <a:avLst/>
            </a:prstGeom>
            <a:noFill/>
            <a:ln>
              <a:noFill/>
            </a:ln>
          </p:spPr>
        </p:pic>
        <p:pic>
          <p:nvPicPr>
            <p:cNvPr id="258" name="Google Shape;258;p9"/>
            <p:cNvPicPr preferRelativeResize="0"/>
            <p:nvPr/>
          </p:nvPicPr>
          <p:blipFill rotWithShape="1">
            <a:blip r:embed="rId8">
              <a:alphaModFix/>
            </a:blip>
            <a:srcRect b="0" l="0" r="0" t="0"/>
            <a:stretch/>
          </p:blipFill>
          <p:spPr>
            <a:xfrm>
              <a:off x="10814321" y="325180"/>
              <a:ext cx="940023" cy="626682"/>
            </a:xfrm>
            <a:prstGeom prst="rect">
              <a:avLst/>
            </a:prstGeom>
            <a:noFill/>
            <a:ln>
              <a:noFill/>
            </a:ln>
          </p:spPr>
        </p:pic>
      </p:grpSp>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2022-09-18T15:57:27Z</dcterms:created>
  <dc:creator>Joko Eliyanto</dc:creator>
</cp:coreProperties>
</file>